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2" r:id="rId1"/>
    <p:sldMasterId id="2147483957" r:id="rId2"/>
  </p:sldMasterIdLst>
  <p:notesMasterIdLst>
    <p:notesMasterId r:id="rId24"/>
  </p:notesMasterIdLst>
  <p:handoutMasterIdLst>
    <p:handoutMasterId r:id="rId25"/>
  </p:handoutMasterIdLst>
  <p:sldIdLst>
    <p:sldId id="256" r:id="rId3"/>
    <p:sldId id="257" r:id="rId4"/>
    <p:sldId id="258" r:id="rId5"/>
    <p:sldId id="259" r:id="rId6"/>
    <p:sldId id="260" r:id="rId7"/>
    <p:sldId id="261" r:id="rId8"/>
    <p:sldId id="276" r:id="rId9"/>
    <p:sldId id="262" r:id="rId10"/>
    <p:sldId id="277" r:id="rId11"/>
    <p:sldId id="263" r:id="rId12"/>
    <p:sldId id="264" r:id="rId13"/>
    <p:sldId id="265" r:id="rId14"/>
    <p:sldId id="266" r:id="rId15"/>
    <p:sldId id="270" r:id="rId16"/>
    <p:sldId id="267" r:id="rId17"/>
    <p:sldId id="268" r:id="rId18"/>
    <p:sldId id="269" r:id="rId19"/>
    <p:sldId id="271" r:id="rId20"/>
    <p:sldId id="273" r:id="rId21"/>
    <p:sldId id="274" r:id="rId22"/>
    <p:sldId id="275" r:id="rId2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84" d="100"/>
          <a:sy n="84" d="100"/>
        </p:scale>
        <p:origin x="1426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DF93BF-3DD5-C949-B45F-C23244F7BF24}" type="datetimeFigureOut">
              <a:rPr lang="en-US" smtClean="0"/>
              <a:t>3/1/2016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0FFE2E-F3EB-0C41-A905-D826B7CA44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34623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E60732-C7F4-BF40-A168-B0F743400871}" type="datetimeFigureOut">
              <a:rPr lang="en-US" smtClean="0"/>
              <a:t>3/1/2016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DCE6D3-F9B3-CA4F-BCE1-22168EF07B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79330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DCE6D3-F9B3-CA4F-BCE1-22168EF07BD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1277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4530"/>
            <a:ext cx="6858000" cy="2387600"/>
          </a:xfrm>
        </p:spPr>
        <p:txBody>
          <a:bodyPr anchor="b">
            <a:normAutofit/>
          </a:bodyPr>
          <a:lstStyle>
            <a:lvl1pPr algn="ctr">
              <a:defRPr sz="45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 algn="ctr">
              <a:buNone/>
              <a:defRPr sz="21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A79912-563F-FC48-957D-7A9C7B44B8FF}" type="datetime1">
              <a:rPr lang="en-US" smtClean="0"/>
              <a:t>3/1/2016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229656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A79912-563F-FC48-957D-7A9C7B44B8FF}" type="datetime1">
              <a:rPr lang="en-US" smtClean="0"/>
              <a:t>3/1/2016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252124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0362"/>
            <a:ext cx="1971675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0363"/>
            <a:ext cx="5800725" cy="5811837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A79912-563F-FC48-957D-7A9C7B44B8FF}" type="datetime1">
              <a:rPr lang="en-US" smtClean="0"/>
              <a:t>3/1/2016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110174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/>
          <p:cNvGrpSpPr/>
          <p:nvPr/>
        </p:nvGrpSpPr>
        <p:grpSpPr>
          <a:xfrm>
            <a:off x="203200" y="0"/>
            <a:ext cx="3778250" cy="6858001"/>
            <a:chOff x="203200" y="0"/>
            <a:chExt cx="3778250" cy="6858001"/>
          </a:xfrm>
        </p:grpSpPr>
        <p:sp>
          <p:nvSpPr>
            <p:cNvPr id="14" name="Freeform 6"/>
            <p:cNvSpPr/>
            <p:nvPr/>
          </p:nvSpPr>
          <p:spPr bwMode="auto">
            <a:xfrm>
              <a:off x="641350" y="0"/>
              <a:ext cx="1365250" cy="3971925"/>
            </a:xfrm>
            <a:custGeom>
              <a:avLst/>
              <a:gdLst/>
              <a:ahLst/>
              <a:cxnLst/>
              <a:rect l="0" t="0" r="r" b="b"/>
              <a:pathLst>
                <a:path w="860" h="2502">
                  <a:moveTo>
                    <a:pt x="0" y="2445"/>
                  </a:moveTo>
                  <a:lnTo>
                    <a:pt x="228" y="2502"/>
                  </a:lnTo>
                  <a:lnTo>
                    <a:pt x="860" y="0"/>
                  </a:lnTo>
                  <a:lnTo>
                    <a:pt x="620" y="0"/>
                  </a:lnTo>
                  <a:lnTo>
                    <a:pt x="0" y="244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5" name="Freeform 7"/>
            <p:cNvSpPr/>
            <p:nvPr/>
          </p:nvSpPr>
          <p:spPr bwMode="auto">
            <a:xfrm>
              <a:off x="203200" y="0"/>
              <a:ext cx="1336675" cy="3862388"/>
            </a:xfrm>
            <a:custGeom>
              <a:avLst/>
              <a:gdLst/>
              <a:ahLst/>
              <a:cxnLst/>
              <a:rect l="0" t="0" r="r" b="b"/>
              <a:pathLst>
                <a:path w="842" h="2433">
                  <a:moveTo>
                    <a:pt x="842" y="0"/>
                  </a:moveTo>
                  <a:lnTo>
                    <a:pt x="602" y="0"/>
                  </a:lnTo>
                  <a:lnTo>
                    <a:pt x="0" y="2376"/>
                  </a:lnTo>
                  <a:lnTo>
                    <a:pt x="228" y="2433"/>
                  </a:lnTo>
                  <a:lnTo>
                    <a:pt x="842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6" name="Freeform 8"/>
            <p:cNvSpPr/>
            <p:nvPr/>
          </p:nvSpPr>
          <p:spPr bwMode="auto">
            <a:xfrm>
              <a:off x="207963" y="3776663"/>
              <a:ext cx="1936750" cy="3081338"/>
            </a:xfrm>
            <a:custGeom>
              <a:avLst/>
              <a:gdLst/>
              <a:ahLst/>
              <a:cxnLst/>
              <a:rect l="0" t="0" r="r" b="b"/>
              <a:pathLst>
                <a:path w="1220" h="1941">
                  <a:moveTo>
                    <a:pt x="0" y="0"/>
                  </a:moveTo>
                  <a:lnTo>
                    <a:pt x="1166" y="1941"/>
                  </a:lnTo>
                  <a:lnTo>
                    <a:pt x="1220" y="19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0" name="Freeform 9"/>
            <p:cNvSpPr/>
            <p:nvPr/>
          </p:nvSpPr>
          <p:spPr bwMode="auto">
            <a:xfrm>
              <a:off x="646113" y="3886200"/>
              <a:ext cx="2373313" cy="2971800"/>
            </a:xfrm>
            <a:custGeom>
              <a:avLst/>
              <a:gdLst/>
              <a:ahLst/>
              <a:cxnLst/>
              <a:rect l="0" t="0" r="r" b="b"/>
              <a:pathLst>
                <a:path w="1495" h="1872">
                  <a:moveTo>
                    <a:pt x="1495" y="1872"/>
                  </a:moveTo>
                  <a:lnTo>
                    <a:pt x="0" y="0"/>
                  </a:lnTo>
                  <a:lnTo>
                    <a:pt x="1442" y="1872"/>
                  </a:lnTo>
                  <a:lnTo>
                    <a:pt x="1495" y="1872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1" name="Freeform 10"/>
            <p:cNvSpPr/>
            <p:nvPr/>
          </p:nvSpPr>
          <p:spPr bwMode="auto">
            <a:xfrm>
              <a:off x="641350" y="3881438"/>
              <a:ext cx="3340100" cy="2976563"/>
            </a:xfrm>
            <a:custGeom>
              <a:avLst/>
              <a:gdLst/>
              <a:ahLst/>
              <a:cxnLst/>
              <a:rect l="0" t="0" r="r" b="b"/>
              <a:pathLst>
                <a:path w="2104" h="1875">
                  <a:moveTo>
                    <a:pt x="0" y="0"/>
                  </a:moveTo>
                  <a:lnTo>
                    <a:pt x="3" y="3"/>
                  </a:lnTo>
                  <a:lnTo>
                    <a:pt x="1498" y="1875"/>
                  </a:lnTo>
                  <a:lnTo>
                    <a:pt x="2104" y="1875"/>
                  </a:lnTo>
                  <a:lnTo>
                    <a:pt x="228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2" name="Freeform 11"/>
            <p:cNvSpPr/>
            <p:nvPr/>
          </p:nvSpPr>
          <p:spPr bwMode="auto">
            <a:xfrm>
              <a:off x="203200" y="3771900"/>
              <a:ext cx="2660650" cy="3086100"/>
            </a:xfrm>
            <a:custGeom>
              <a:avLst/>
              <a:gdLst/>
              <a:ahLst/>
              <a:cxnLst/>
              <a:rect l="0" t="0" r="r" b="b"/>
              <a:pathLst>
                <a:path w="1676" h="1944">
                  <a:moveTo>
                    <a:pt x="1676" y="1944"/>
                  </a:moveTo>
                  <a:lnTo>
                    <a:pt x="264" y="111"/>
                  </a:lnTo>
                  <a:lnTo>
                    <a:pt x="225" y="60"/>
                  </a:lnTo>
                  <a:lnTo>
                    <a:pt x="228" y="60"/>
                  </a:lnTo>
                  <a:lnTo>
                    <a:pt x="264" y="111"/>
                  </a:lnTo>
                  <a:lnTo>
                    <a:pt x="234" y="69"/>
                  </a:lnTo>
                  <a:lnTo>
                    <a:pt x="228" y="57"/>
                  </a:lnTo>
                  <a:lnTo>
                    <a:pt x="222" y="54"/>
                  </a:lnTo>
                  <a:lnTo>
                    <a:pt x="0" y="0"/>
                  </a:lnTo>
                  <a:lnTo>
                    <a:pt x="3" y="3"/>
                  </a:lnTo>
                  <a:lnTo>
                    <a:pt x="1223" y="1944"/>
                  </a:lnTo>
                  <a:lnTo>
                    <a:pt x="1676" y="1944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39673" y="914401"/>
            <a:ext cx="6947127" cy="3488266"/>
          </a:xfrm>
        </p:spPr>
        <p:txBody>
          <a:bodyPr anchor="b">
            <a:normAutofit/>
          </a:bodyPr>
          <a:lstStyle>
            <a:lvl1pPr algn="r">
              <a:defRPr sz="5400">
                <a:effectLst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924238" y="4402666"/>
            <a:ext cx="5762563" cy="1364531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25773" y="6117336"/>
            <a:ext cx="857473" cy="365125"/>
          </a:xfrm>
        </p:spPr>
        <p:txBody>
          <a:bodyPr/>
          <a:lstStyle/>
          <a:p>
            <a:fld id="{8BA79912-563F-FC48-957D-7A9C7B44B8FF}" type="datetime1">
              <a:rPr lang="en-US" smtClean="0"/>
              <a:t>3/1/2016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623733" y="6117336"/>
            <a:ext cx="3609438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75320" y="6117336"/>
            <a:ext cx="411480" cy="365125"/>
          </a:xfrm>
        </p:spPr>
        <p:txBody>
          <a:bodyPr/>
          <a:lstStyle/>
          <a:p>
            <a:fld id="{CE8079A4-7AA8-4A4F-87E2-7781EC5097D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3" name="Freeform 12"/>
          <p:cNvSpPr/>
          <p:nvPr/>
        </p:nvSpPr>
        <p:spPr bwMode="auto">
          <a:xfrm>
            <a:off x="203200" y="3771900"/>
            <a:ext cx="361950" cy="90488"/>
          </a:xfrm>
          <a:custGeom>
            <a:avLst/>
            <a:gdLst/>
            <a:ahLst/>
            <a:cxnLst/>
            <a:rect l="0" t="0" r="r" b="b"/>
            <a:pathLst>
              <a:path w="228" h="57">
                <a:moveTo>
                  <a:pt x="228" y="57"/>
                </a:moveTo>
                <a:lnTo>
                  <a:pt x="0" y="0"/>
                </a:lnTo>
                <a:lnTo>
                  <a:pt x="222" y="54"/>
                </a:lnTo>
                <a:lnTo>
                  <a:pt x="228" y="57"/>
                </a:lnTo>
                <a:close/>
              </a:path>
            </a:pathLst>
          </a:custGeom>
          <a:solidFill>
            <a:srgbClr val="29ABE2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sp>
      <p:sp>
        <p:nvSpPr>
          <p:cNvPr id="24" name="Freeform 13"/>
          <p:cNvSpPr/>
          <p:nvPr/>
        </p:nvSpPr>
        <p:spPr bwMode="auto">
          <a:xfrm>
            <a:off x="560388" y="3867150"/>
            <a:ext cx="61913" cy="80963"/>
          </a:xfrm>
          <a:custGeom>
            <a:avLst/>
            <a:gdLst/>
            <a:ahLst/>
            <a:cxnLst/>
            <a:rect l="0" t="0" r="r" b="b"/>
            <a:pathLst>
              <a:path w="39" h="51">
                <a:moveTo>
                  <a:pt x="0" y="0"/>
                </a:moveTo>
                <a:lnTo>
                  <a:pt x="39" y="51"/>
                </a:lnTo>
                <a:lnTo>
                  <a:pt x="3" y="0"/>
                </a:lnTo>
                <a:lnTo>
                  <a:pt x="0" y="0"/>
                </a:lnTo>
                <a:close/>
              </a:path>
            </a:pathLst>
          </a:custGeom>
          <a:solidFill>
            <a:srgbClr val="29ABE2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sp>
    </p:spTree>
    <p:extLst>
      <p:ext uri="{BB962C8B-B14F-4D97-AF65-F5344CB8AC3E}">
        <p14:creationId xmlns:p14="http://schemas.microsoft.com/office/powerpoint/2010/main" val="2635964512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2133" y="457201"/>
            <a:ext cx="7704667" cy="19812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2133" y="2667000"/>
            <a:ext cx="7704667" cy="3332816"/>
          </a:xfrm>
        </p:spPr>
        <p:txBody>
          <a:bodyPr anchor="ctr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44329" y="6108173"/>
            <a:ext cx="857473" cy="365125"/>
          </a:xfrm>
        </p:spPr>
        <p:txBody>
          <a:bodyPr/>
          <a:lstStyle/>
          <a:p>
            <a:fld id="{8BA79912-563F-FC48-957D-7A9C7B44B8FF}" type="datetime1">
              <a:rPr lang="en-US" smtClean="0"/>
              <a:t>3/1/2016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72647" y="6108173"/>
            <a:ext cx="5314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58967" y="6108173"/>
            <a:ext cx="427833" cy="365125"/>
          </a:xfrm>
        </p:spPr>
        <p:txBody>
          <a:bodyPr/>
          <a:lstStyle/>
          <a:p>
            <a:fld id="{CE8079A4-7AA8-4A4F-87E2-7781EC5097D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730035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6995" y="2666998"/>
            <a:ext cx="6699805" cy="2360071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86998" y="5027070"/>
            <a:ext cx="6699802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A79912-563F-FC48-957D-7A9C7B44B8FF}" type="datetime1">
              <a:rPr lang="en-US" smtClean="0"/>
              <a:t>3/1/2016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73317" y="6116070"/>
            <a:ext cx="413483" cy="365125"/>
          </a:xfrm>
        </p:spPr>
        <p:txBody>
          <a:bodyPr/>
          <a:lstStyle/>
          <a:p>
            <a:fld id="{CE8079A4-7AA8-4A4F-87E2-7781EC5097D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3900601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2133" y="685801"/>
            <a:ext cx="7704667" cy="1752599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82133" y="2667000"/>
            <a:ext cx="3739896" cy="3368674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46904" y="2667000"/>
            <a:ext cx="3739896" cy="3346824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A79912-563F-FC48-957D-7A9C7B44B8FF}" type="datetime1">
              <a:rPr lang="en-US" smtClean="0"/>
              <a:t>3/1/2016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382046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29481" y="2658533"/>
            <a:ext cx="345629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13523" y="3335336"/>
            <a:ext cx="3672248" cy="2665259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61710" y="2667000"/>
            <a:ext cx="3467806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957266" y="3335336"/>
            <a:ext cx="3672248" cy="2665259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A79912-563F-FC48-957D-7A9C7B44B8FF}" type="datetime1">
              <a:rPr lang="en-US" smtClean="0"/>
              <a:t>3/1/2016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485300"/>
      </p:ext>
    </p:extLst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A79912-563F-FC48-957D-7A9C7B44B8FF}" type="datetime1">
              <a:rPr lang="en-US" smtClean="0"/>
              <a:t>3/1/2016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161988"/>
      </p:ext>
    </p:extLst>
  </p:cSld>
  <p:clrMapOvr>
    <a:masterClrMapping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A79912-563F-FC48-957D-7A9C7B44B8FF}" type="datetime1">
              <a:rPr lang="en-US" smtClean="0"/>
              <a:t>3/1/2016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74452"/>
      </p:ext>
    </p:extLst>
  </p:cSld>
  <p:clrMapOvr>
    <a:masterClrMapping/>
  </p:clrMapOvr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3524" y="1600200"/>
            <a:ext cx="2662534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7553" y="685800"/>
            <a:ext cx="4681962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3524" y="2971800"/>
            <a:ext cx="2662534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A79912-563F-FC48-957D-7A9C7B44B8FF}" type="datetime1">
              <a:rPr lang="en-US" smtClean="0"/>
              <a:t>3/1/2016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15347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A79912-563F-FC48-957D-7A9C7B44B8FF}" type="datetime1">
              <a:rPr lang="en-US" smtClean="0"/>
              <a:t>3/1/2016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870800"/>
      </p:ext>
    </p:extLst>
  </p:cSld>
  <p:clrMapOvr>
    <a:masterClrMapping/>
  </p:clrMapOvr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2332" y="1752599"/>
            <a:ext cx="4070679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697495" y="914400"/>
            <a:ext cx="2461371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2332" y="3124199"/>
            <a:ext cx="4070679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A79912-563F-FC48-957D-7A9C7B44B8FF}" type="datetime1">
              <a:rPr lang="en-US" smtClean="0"/>
              <a:t>3/1/2016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372159"/>
      </p:ext>
    </p:extLst>
  </p:cSld>
  <p:clrMapOvr>
    <a:masterClrMapping/>
  </p:clrMapOvr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3523" y="4732865"/>
            <a:ext cx="751599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789975" y="932112"/>
            <a:ext cx="6171065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3523" y="5299603"/>
            <a:ext cx="751599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A79912-563F-FC48-957D-7A9C7B44B8FF}" type="datetime1">
              <a:rPr lang="en-US" smtClean="0"/>
              <a:t>3/1/2016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904158"/>
      </p:ext>
    </p:extLst>
  </p:cSld>
  <p:clrMapOvr>
    <a:masterClrMapping/>
  </p:clrMapOvr>
  <p:hf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3524" y="685800"/>
            <a:ext cx="751599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3524" y="4343400"/>
            <a:ext cx="7515992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A79912-563F-FC48-957D-7A9C7B44B8FF}" type="datetime1">
              <a:rPr lang="en-US" smtClean="0"/>
              <a:t>3/1/2016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1242538"/>
      </p:ext>
    </p:extLst>
  </p:cSld>
  <p:clrMapOvr>
    <a:masterClrMapping/>
  </p:clrMapOvr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969421" y="863023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172197" y="2819399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6741" y="685801"/>
            <a:ext cx="6974115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598235" y="3428999"/>
            <a:ext cx="6631128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3523" y="4343400"/>
            <a:ext cx="751599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A79912-563F-FC48-957D-7A9C7B44B8FF}" type="datetime1">
              <a:rPr lang="en-US" smtClean="0"/>
              <a:t>3/1/2016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394209"/>
      </p:ext>
    </p:extLst>
  </p:cSld>
  <p:clrMapOvr>
    <a:masterClrMapping/>
  </p:clrMapOvr>
  <p:hf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3525" y="3308581"/>
            <a:ext cx="751598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3524" y="4777381"/>
            <a:ext cx="751599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A79912-563F-FC48-957D-7A9C7B44B8FF}" type="datetime1">
              <a:rPr lang="en-US" smtClean="0"/>
              <a:t>3/1/2016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530014"/>
      </p:ext>
    </p:extLst>
  </p:cSld>
  <p:clrMapOvr>
    <a:masterClrMapping/>
  </p:clrMapOvr>
  <p:hf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969421" y="863023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172197" y="2819399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6741" y="685801"/>
            <a:ext cx="6974115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13525" y="3886200"/>
            <a:ext cx="751599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TW" altLang="en-US" smtClean="0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3524" y="4775200"/>
            <a:ext cx="751599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A79912-563F-FC48-957D-7A9C7B44B8FF}" type="datetime1">
              <a:rPr lang="en-US" smtClean="0"/>
              <a:t>3/1/2016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436893"/>
      </p:ext>
    </p:extLst>
  </p:cSld>
  <p:clrMapOvr>
    <a:masterClrMapping/>
  </p:clrMapOvr>
  <p:hf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3525" y="685801"/>
            <a:ext cx="7515991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13524" y="3505200"/>
            <a:ext cx="7515992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TW" altLang="en-US" smtClean="0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3524" y="4343400"/>
            <a:ext cx="7515992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A79912-563F-FC48-957D-7A9C7B44B8FF}" type="datetime1">
              <a:rPr lang="en-US" smtClean="0"/>
              <a:t>3/1/2016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049941"/>
      </p:ext>
    </p:extLst>
  </p:cSld>
  <p:clrMapOvr>
    <a:masterClrMapping/>
  </p:clrMapOvr>
  <p:hf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A79912-563F-FC48-957D-7A9C7B44B8FF}" type="datetime1">
              <a:rPr lang="en-US" smtClean="0"/>
              <a:t>3/1/2016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560434"/>
      </p:ext>
    </p:extLst>
  </p:cSld>
  <p:clrMapOvr>
    <a:masterClrMapping/>
  </p:clrMapOvr>
  <p:hf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01393" y="685800"/>
            <a:ext cx="1328123" cy="5105400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13524" y="685800"/>
            <a:ext cx="6016373" cy="5105400"/>
          </a:xfrm>
        </p:spPr>
        <p:txBody>
          <a:bodyPr vert="eaVert" anchor="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A79912-563F-FC48-957D-7A9C7B44B8FF}" type="datetime1">
              <a:rPr lang="en-US" smtClean="0"/>
              <a:t>3/1/2016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312892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12423"/>
            <a:ext cx="7886700" cy="2851208"/>
          </a:xfrm>
        </p:spPr>
        <p:txBody>
          <a:bodyPr anchor="b">
            <a:normAutofit/>
          </a:bodyPr>
          <a:lstStyle>
            <a:lvl1pPr>
              <a:defRPr sz="45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52634"/>
            <a:ext cx="78867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A79912-563F-FC48-957D-7A9C7B44B8FF}" type="datetime1">
              <a:rPr lang="en-US" smtClean="0"/>
              <a:t>3/1/2016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169420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33845" y="1828801"/>
            <a:ext cx="3886200" cy="4351337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8801"/>
            <a:ext cx="3886200" cy="4351337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A79912-563F-FC48-957D-7A9C7B44B8FF}" type="datetime1">
              <a:rPr lang="en-US" smtClean="0"/>
              <a:t>3/1/2016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344337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3845" y="1681851"/>
            <a:ext cx="386715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45" y="2507551"/>
            <a:ext cx="3867150" cy="3680525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851"/>
            <a:ext cx="38862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7551"/>
            <a:ext cx="3886201" cy="3680525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A79912-563F-FC48-957D-7A9C7B44B8FF}" type="datetime1">
              <a:rPr lang="en-US" smtClean="0"/>
              <a:t>3/1/2016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094309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A79912-563F-FC48-957D-7A9C7B44B8FF}" type="datetime1">
              <a:rPr lang="en-US" smtClean="0"/>
              <a:t>3/1/2016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194906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A79912-563F-FC48-957D-7A9C7B44B8FF}" type="datetime1">
              <a:rPr lang="en-US" smtClean="0"/>
              <a:t>3/1/2016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217675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457201"/>
            <a:ext cx="2948940" cy="1600197"/>
          </a:xfrm>
        </p:spPr>
        <p:txBody>
          <a:bodyPr anchor="b">
            <a:normAutofit/>
          </a:bodyPr>
          <a:lstStyle>
            <a:lvl1pPr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6200" y="990600"/>
            <a:ext cx="4629150" cy="4876800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2057399"/>
            <a:ext cx="294894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A79912-563F-FC48-957D-7A9C7B44B8FF}" type="datetime1">
              <a:rPr lang="en-US" smtClean="0"/>
              <a:t>3/1/2016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000686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457200"/>
            <a:ext cx="2948940" cy="1600200"/>
          </a:xfrm>
        </p:spPr>
        <p:txBody>
          <a:bodyPr anchor="b">
            <a:normAutofit/>
          </a:bodyPr>
          <a:lstStyle>
            <a:lvl1pPr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6200" y="990600"/>
            <a:ext cx="4629150" cy="4876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2057400"/>
            <a:ext cx="294894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A79912-563F-FC48-957D-7A9C7B44B8FF}" type="datetime1">
              <a:rPr lang="en-US" smtClean="0"/>
              <a:t>3/1/2016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074312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33845" y="365760"/>
            <a:ext cx="78867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3845" y="1828801"/>
            <a:ext cx="78867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2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8BA79912-563F-FC48-957D-7A9C7B44B8FF}" type="datetime1">
              <a:rPr lang="en-US" smtClean="0"/>
              <a:t>3/1/2016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2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63145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2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8079A4-7AA8-4A4F-87E2-7781EC5097D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102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3" r:id="rId1"/>
    <p:sldLayoutId id="2147483774" r:id="rId2"/>
    <p:sldLayoutId id="2147483775" r:id="rId3"/>
    <p:sldLayoutId id="2147483776" r:id="rId4"/>
    <p:sldLayoutId id="2147483777" r:id="rId5"/>
    <p:sldLayoutId id="2147483778" r:id="rId6"/>
    <p:sldLayoutId id="2147483779" r:id="rId7"/>
    <p:sldLayoutId id="2147483780" r:id="rId8"/>
    <p:sldLayoutId id="2147483781" r:id="rId9"/>
    <p:sldLayoutId id="2147483782" r:id="rId10"/>
    <p:sldLayoutId id="2147483783" r:id="rId11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Wingdings 2" pitchFamily="18" charset="2"/>
        <a:buChar char="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0" y="0"/>
            <a:ext cx="2132013" cy="6858001"/>
            <a:chOff x="0" y="0"/>
            <a:chExt cx="2132013" cy="6858001"/>
          </a:xfrm>
        </p:grpSpPr>
        <p:sp>
          <p:nvSpPr>
            <p:cNvPr id="15" name="Freeform 6"/>
            <p:cNvSpPr/>
            <p:nvPr/>
          </p:nvSpPr>
          <p:spPr bwMode="auto">
            <a:xfrm>
              <a:off x="0" y="0"/>
              <a:ext cx="1073150" cy="5291138"/>
            </a:xfrm>
            <a:custGeom>
              <a:avLst/>
              <a:gdLst/>
              <a:ahLst/>
              <a:cxnLst/>
              <a:rect l="0" t="0" r="r" b="b"/>
              <a:pathLst>
                <a:path w="676" h="3333">
                  <a:moveTo>
                    <a:pt x="0" y="3132"/>
                  </a:moveTo>
                  <a:lnTo>
                    <a:pt x="0" y="3312"/>
                  </a:lnTo>
                  <a:lnTo>
                    <a:pt x="126" y="3333"/>
                  </a:lnTo>
                  <a:lnTo>
                    <a:pt x="676" y="0"/>
                  </a:lnTo>
                  <a:lnTo>
                    <a:pt x="514" y="0"/>
                  </a:lnTo>
                  <a:lnTo>
                    <a:pt x="0" y="313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6" name="Freeform 7"/>
            <p:cNvSpPr/>
            <p:nvPr/>
          </p:nvSpPr>
          <p:spPr bwMode="auto">
            <a:xfrm>
              <a:off x="0" y="0"/>
              <a:ext cx="758825" cy="4624388"/>
            </a:xfrm>
            <a:custGeom>
              <a:avLst/>
              <a:gdLst/>
              <a:ahLst/>
              <a:cxnLst/>
              <a:rect l="0" t="0" r="r" b="b"/>
              <a:pathLst>
                <a:path w="478" h="2913">
                  <a:moveTo>
                    <a:pt x="478" y="0"/>
                  </a:moveTo>
                  <a:lnTo>
                    <a:pt x="318" y="0"/>
                  </a:lnTo>
                  <a:lnTo>
                    <a:pt x="0" y="1938"/>
                  </a:lnTo>
                  <a:lnTo>
                    <a:pt x="0" y="2913"/>
                  </a:lnTo>
                  <a:lnTo>
                    <a:pt x="478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7" name="Freeform 8"/>
            <p:cNvSpPr/>
            <p:nvPr/>
          </p:nvSpPr>
          <p:spPr bwMode="auto">
            <a:xfrm>
              <a:off x="0" y="5662613"/>
              <a:ext cx="906463" cy="1195388"/>
            </a:xfrm>
            <a:custGeom>
              <a:avLst/>
              <a:gdLst/>
              <a:ahLst/>
              <a:cxnLst/>
              <a:rect l="0" t="0" r="r" b="b"/>
              <a:pathLst>
                <a:path w="571" h="753">
                  <a:moveTo>
                    <a:pt x="0" y="0"/>
                  </a:moveTo>
                  <a:lnTo>
                    <a:pt x="0" y="12"/>
                  </a:lnTo>
                  <a:lnTo>
                    <a:pt x="538" y="753"/>
                  </a:lnTo>
                  <a:lnTo>
                    <a:pt x="571" y="7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8" name="Freeform 9"/>
            <p:cNvSpPr/>
            <p:nvPr/>
          </p:nvSpPr>
          <p:spPr bwMode="auto">
            <a:xfrm>
              <a:off x="0" y="5295900"/>
              <a:ext cx="1487488" cy="1562100"/>
            </a:xfrm>
            <a:custGeom>
              <a:avLst/>
              <a:gdLst/>
              <a:ahLst/>
              <a:cxnLst/>
              <a:rect l="0" t="0" r="r" b="b"/>
              <a:pathLst>
                <a:path w="937" h="984">
                  <a:moveTo>
                    <a:pt x="0" y="0"/>
                  </a:moveTo>
                  <a:lnTo>
                    <a:pt x="0" y="3"/>
                  </a:lnTo>
                  <a:lnTo>
                    <a:pt x="901" y="984"/>
                  </a:lnTo>
                  <a:lnTo>
                    <a:pt x="937" y="9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9" name="Freeform 10"/>
            <p:cNvSpPr/>
            <p:nvPr/>
          </p:nvSpPr>
          <p:spPr bwMode="auto">
            <a:xfrm>
              <a:off x="0" y="5257800"/>
              <a:ext cx="2132013" cy="1600200"/>
            </a:xfrm>
            <a:custGeom>
              <a:avLst/>
              <a:gdLst/>
              <a:ahLst/>
              <a:cxnLst/>
              <a:rect l="0" t="0" r="r" b="b"/>
              <a:pathLst>
                <a:path w="1343" h="1008">
                  <a:moveTo>
                    <a:pt x="0" y="24"/>
                  </a:moveTo>
                  <a:lnTo>
                    <a:pt x="937" y="1008"/>
                  </a:lnTo>
                  <a:lnTo>
                    <a:pt x="1343" y="1008"/>
                  </a:lnTo>
                  <a:lnTo>
                    <a:pt x="126" y="21"/>
                  </a:lnTo>
                  <a:lnTo>
                    <a:pt x="0" y="0"/>
                  </a:lnTo>
                  <a:lnTo>
                    <a:pt x="0" y="24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0" name="Freeform 11"/>
            <p:cNvSpPr/>
            <p:nvPr/>
          </p:nvSpPr>
          <p:spPr bwMode="auto">
            <a:xfrm>
              <a:off x="0" y="5357813"/>
              <a:ext cx="1377950" cy="1500188"/>
            </a:xfrm>
            <a:custGeom>
              <a:avLst/>
              <a:gdLst/>
              <a:ahLst/>
              <a:cxnLst/>
              <a:rect l="0" t="0" r="r" b="b"/>
              <a:pathLst>
                <a:path w="868" h="945">
                  <a:moveTo>
                    <a:pt x="0" y="192"/>
                  </a:moveTo>
                  <a:lnTo>
                    <a:pt x="571" y="945"/>
                  </a:lnTo>
                  <a:lnTo>
                    <a:pt x="868" y="945"/>
                  </a:lnTo>
                  <a:lnTo>
                    <a:pt x="0" y="0"/>
                  </a:lnTo>
                  <a:lnTo>
                    <a:pt x="0" y="192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82133" y="457201"/>
            <a:ext cx="7704667" cy="198120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82134" y="2667000"/>
            <a:ext cx="7704666" cy="33569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358679" y="6116070"/>
            <a:ext cx="8574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8BA79912-563F-FC48-957D-7A9C7B44B8FF}" type="datetime1">
              <a:rPr lang="en-US" smtClean="0"/>
              <a:t>3/1/2016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86997" y="6116070"/>
            <a:ext cx="5314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73317" y="6116070"/>
            <a:ext cx="4134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CE8079A4-7AA8-4A4F-87E2-7781EC5097D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9898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8" r:id="rId1"/>
    <p:sldLayoutId id="2147483959" r:id="rId2"/>
    <p:sldLayoutId id="2147483960" r:id="rId3"/>
    <p:sldLayoutId id="2147483961" r:id="rId4"/>
    <p:sldLayoutId id="2147483962" r:id="rId5"/>
    <p:sldLayoutId id="2147483963" r:id="rId6"/>
    <p:sldLayoutId id="2147483964" r:id="rId7"/>
    <p:sldLayoutId id="2147483965" r:id="rId8"/>
    <p:sldLayoutId id="2147483966" r:id="rId9"/>
    <p:sldLayoutId id="2147483967" r:id="rId10"/>
    <p:sldLayoutId id="2147483968" r:id="rId11"/>
    <p:sldLayoutId id="2147483969" r:id="rId12"/>
    <p:sldLayoutId id="2147483970" r:id="rId13"/>
    <p:sldLayoutId id="2147483971" r:id="rId14"/>
    <p:sldLayoutId id="2147483972" r:id="rId15"/>
    <p:sldLayoutId id="2147483973" r:id="rId16"/>
    <p:sldLayoutId id="2147483974" r:id="rId17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1012" y="1101687"/>
            <a:ext cx="3563956" cy="3488266"/>
          </a:xfrm>
        </p:spPr>
        <p:txBody>
          <a:bodyPr/>
          <a:lstStyle/>
          <a:p>
            <a:r>
              <a:rPr lang="en-US" sz="4000" dirty="0" smtClean="0"/>
              <a:t>Algorithms:</a:t>
            </a:r>
            <a:br>
              <a:rPr lang="en-US" sz="4000" dirty="0" smtClean="0"/>
            </a:br>
            <a:r>
              <a:rPr lang="en-US" sz="2800" dirty="0" smtClean="0"/>
              <a:t>Efficiency, Analysis, </a:t>
            </a:r>
            <a:br>
              <a:rPr lang="en-US" sz="2800" dirty="0" smtClean="0"/>
            </a:br>
            <a:r>
              <a:rPr lang="en-US" sz="2800" dirty="0" smtClean="0"/>
              <a:t>and Order</a:t>
            </a:r>
            <a:endParaRPr lang="en-US" sz="2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03383" y="4726690"/>
            <a:ext cx="3321585" cy="1364531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chemeClr val="tx2"/>
                </a:solidFill>
              </a:rPr>
              <a:t>Chapter 1</a:t>
            </a:r>
            <a:endParaRPr lang="en-US" sz="2800" dirty="0">
              <a:solidFill>
                <a:schemeClr val="tx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568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69512"/>
            <a:ext cx="7315200" cy="115409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Comparison of Recursive and Iterative Solutions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2052155"/>
            <a:ext cx="7315200" cy="3539527"/>
          </a:xfrm>
        </p:spPr>
        <p:txBody>
          <a:bodyPr/>
          <a:lstStyle/>
          <a:p>
            <a:pPr marL="45720" indent="0">
              <a:buNone/>
            </a:pPr>
            <a:endParaRPr lang="en-US" dirty="0" smtClean="0">
              <a:solidFill>
                <a:schemeClr val="bg1"/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>
                <a:solidFill>
                  <a:schemeClr val="bg1"/>
                </a:solidFill>
              </a:rPr>
              <a:pPr/>
              <a:t>10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040488"/>
            <a:ext cx="7143750" cy="35511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40796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0418" y="548797"/>
            <a:ext cx="7315200" cy="1154097"/>
          </a:xfrm>
        </p:spPr>
        <p:txBody>
          <a:bodyPr/>
          <a:lstStyle/>
          <a:p>
            <a:r>
              <a:rPr lang="en-US" dirty="0" smtClean="0"/>
              <a:t>Complexity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2105804"/>
            <a:ext cx="7315200" cy="3539527"/>
          </a:xfrm>
        </p:spPr>
        <p:txBody>
          <a:bodyPr>
            <a:normAutofit/>
          </a:bodyPr>
          <a:lstStyle/>
          <a:p>
            <a:r>
              <a:rPr lang="en-US" sz="2800" dirty="0" smtClean="0"/>
              <a:t>Define Basic Operation</a:t>
            </a:r>
          </a:p>
          <a:p>
            <a:r>
              <a:rPr lang="en-US" sz="2800" dirty="0" smtClean="0"/>
              <a:t>Count the number of times the basic operation executes for each value of the input size</a:t>
            </a:r>
          </a:p>
          <a:p>
            <a:r>
              <a:rPr lang="en-US" sz="2800" dirty="0" smtClean="0"/>
              <a:t>Maybe dependent on input size (sequential search)</a:t>
            </a:r>
          </a:p>
          <a:p>
            <a:r>
              <a:rPr lang="en-US" sz="2800" dirty="0" smtClean="0"/>
              <a:t>Every-case time complexity analysis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>
                <a:solidFill>
                  <a:schemeClr val="bg1"/>
                </a:solidFill>
              </a:rPr>
              <a:pPr/>
              <a:t>11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5166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58626"/>
            <a:ext cx="7315200" cy="1154097"/>
          </a:xfrm>
        </p:spPr>
        <p:txBody>
          <a:bodyPr>
            <a:normAutofit/>
          </a:bodyPr>
          <a:lstStyle/>
          <a:p>
            <a:r>
              <a:rPr lang="en-US" dirty="0" smtClean="0"/>
              <a:t>Complexity Analysis – Large 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2127576"/>
            <a:ext cx="7315200" cy="3539527"/>
          </a:xfrm>
        </p:spPr>
        <p:txBody>
          <a:bodyPr>
            <a:normAutofit/>
          </a:bodyPr>
          <a:lstStyle/>
          <a:p>
            <a:r>
              <a:rPr lang="en-US" sz="2800" dirty="0" smtClean="0"/>
              <a:t>Worst Case</a:t>
            </a:r>
          </a:p>
          <a:p>
            <a:r>
              <a:rPr lang="en-US" sz="2800" dirty="0" smtClean="0"/>
              <a:t>Every Case</a:t>
            </a:r>
          </a:p>
          <a:p>
            <a:r>
              <a:rPr lang="en-US" sz="2800" dirty="0" smtClean="0"/>
              <a:t>Average Case</a:t>
            </a:r>
          </a:p>
          <a:p>
            <a:r>
              <a:rPr lang="en-US" sz="2800" dirty="0" smtClean="0"/>
              <a:t>Best Case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>
                <a:solidFill>
                  <a:schemeClr val="bg1"/>
                </a:solidFill>
              </a:rPr>
              <a:pPr/>
              <a:t>12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7740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47741"/>
            <a:ext cx="7315200" cy="115409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Order – Classes of Functions – Growth Rate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914400" y="1844548"/>
                <a:ext cx="7315200" cy="3917274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l-GR" sz="2800" dirty="0" smtClean="0">
                    <a:solidFill>
                      <a:schemeClr val="tx1"/>
                    </a:solidFill>
                  </a:rPr>
                  <a:t>Θ</a:t>
                </a:r>
                <a:r>
                  <a:rPr lang="en-US" sz="2800" dirty="0" smtClean="0">
                    <a:solidFill>
                      <a:schemeClr val="tx1"/>
                    </a:solidFill>
                  </a:rPr>
                  <a:t>(f) – At the rate of f</a:t>
                </a:r>
              </a:p>
              <a:p>
                <a:r>
                  <a:rPr lang="en-US" sz="2800" dirty="0" smtClean="0">
                    <a:solidFill>
                      <a:schemeClr val="tx1"/>
                    </a:solidFill>
                  </a:rPr>
                  <a:t>O(f) – At most as fast as f </a:t>
                </a:r>
              </a:p>
              <a:p>
                <a:r>
                  <a:rPr lang="en-US" sz="2800" dirty="0" err="1" smtClean="0">
                    <a:solidFill>
                      <a:schemeClr val="tx1"/>
                    </a:solidFill>
                  </a:rPr>
                  <a:t>Ω</a:t>
                </a:r>
                <a:r>
                  <a:rPr lang="en-US" sz="2800" dirty="0" smtClean="0">
                    <a:solidFill>
                      <a:schemeClr val="tx1"/>
                    </a:solidFill>
                  </a:rPr>
                  <a:t>(f)  - At least as fast as f</a:t>
                </a:r>
              </a:p>
              <a:p>
                <a:r>
                  <a:rPr lang="en-US" sz="2800" dirty="0" smtClean="0">
                    <a:solidFill>
                      <a:schemeClr val="tx1"/>
                    </a:solidFill>
                  </a:rPr>
                  <a:t>n grows more slowly than n</a:t>
                </a:r>
                <a:r>
                  <a:rPr lang="en-US" sz="2800" baseline="30000" dirty="0" smtClean="0">
                    <a:solidFill>
                      <a:schemeClr val="tx1"/>
                    </a:solidFill>
                  </a:rPr>
                  <a:t>3 </a:t>
                </a:r>
                <a:r>
                  <a:rPr lang="en-US" sz="2800" dirty="0" smtClean="0">
                    <a:solidFill>
                      <a:schemeClr val="tx1"/>
                    </a:solidFill>
                  </a:rPr>
                  <a:t> =&gt; n </a:t>
                </a: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sz="2800" dirty="0" smtClean="0">
                    <a:solidFill>
                      <a:schemeClr val="tx1"/>
                    </a:solidFill>
                  </a:rPr>
                  <a:t> O(</a:t>
                </a:r>
                <a:r>
                  <a:rPr lang="en-US" sz="2800" dirty="0">
                    <a:solidFill>
                      <a:schemeClr val="tx1"/>
                    </a:solidFill>
                  </a:rPr>
                  <a:t>n</a:t>
                </a:r>
                <a:r>
                  <a:rPr lang="en-US" sz="2800" baseline="30000" dirty="0">
                    <a:solidFill>
                      <a:schemeClr val="tx1"/>
                    </a:solidFill>
                  </a:rPr>
                  <a:t>3</a:t>
                </a:r>
                <a:r>
                  <a:rPr lang="en-US" sz="2800" dirty="0" smtClean="0">
                    <a:solidFill>
                      <a:schemeClr val="tx1"/>
                    </a:solidFill>
                  </a:rPr>
                  <a:t> )</a:t>
                </a:r>
              </a:p>
              <a:p>
                <a:r>
                  <a:rPr lang="en-US" sz="2800" dirty="0">
                    <a:solidFill>
                      <a:schemeClr val="tx1"/>
                    </a:solidFill>
                  </a:rPr>
                  <a:t>n</a:t>
                </a:r>
                <a:r>
                  <a:rPr lang="en-US" sz="2800" baseline="30000" dirty="0" smtClean="0">
                    <a:solidFill>
                      <a:schemeClr val="tx1"/>
                    </a:solidFill>
                  </a:rPr>
                  <a:t>3 </a:t>
                </a:r>
                <a:r>
                  <a:rPr lang="en-US" sz="2800" dirty="0" smtClean="0">
                    <a:solidFill>
                      <a:schemeClr val="tx1"/>
                    </a:solidFill>
                  </a:rPr>
                  <a:t>grows faster than n =&gt;  </a:t>
                </a:r>
                <a:r>
                  <a:rPr lang="en-US" sz="2800" dirty="0">
                    <a:solidFill>
                      <a:schemeClr val="tx1"/>
                    </a:solidFill>
                  </a:rPr>
                  <a:t>n</a:t>
                </a:r>
                <a:r>
                  <a:rPr lang="en-US" sz="2800" baseline="30000" dirty="0">
                    <a:solidFill>
                      <a:schemeClr val="tx1"/>
                    </a:solidFill>
                  </a:rPr>
                  <a:t>3</a:t>
                </a:r>
                <a:r>
                  <a:rPr lang="en-US" sz="2800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sz="2800" dirty="0" smtClean="0">
                    <a:solidFill>
                      <a:schemeClr val="tx1"/>
                    </a:solidFill>
                  </a:rPr>
                  <a:t> </a:t>
                </a:r>
                <a:r>
                  <a:rPr lang="en-US" sz="2800" dirty="0">
                    <a:solidFill>
                      <a:schemeClr val="tx1"/>
                    </a:solidFill>
                  </a:rPr>
                  <a:t>Ω</a:t>
                </a:r>
                <a:r>
                  <a:rPr lang="en-US" sz="2800" dirty="0" smtClean="0">
                    <a:solidFill>
                      <a:schemeClr val="tx1"/>
                    </a:solidFill>
                  </a:rPr>
                  <a:t>(n)</a:t>
                </a:r>
              </a:p>
              <a:p>
                <a:r>
                  <a:rPr lang="en-US" sz="2800" dirty="0" smtClean="0">
                    <a:solidFill>
                      <a:schemeClr val="tx1"/>
                    </a:solidFill>
                  </a:rPr>
                  <a:t>By definition n and 2n grow at the same rate =&gt; 2n </a:t>
                </a: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sz="2800" dirty="0" smtClean="0">
                    <a:solidFill>
                      <a:schemeClr val="tx1"/>
                    </a:solidFill>
                  </a:rPr>
                  <a:t> </a:t>
                </a:r>
                <a:r>
                  <a:rPr lang="el-GR" sz="2800" dirty="0" smtClean="0">
                    <a:solidFill>
                      <a:schemeClr val="tx1"/>
                    </a:solidFill>
                  </a:rPr>
                  <a:t>Θ</a:t>
                </a:r>
                <a:r>
                  <a:rPr lang="en-US" sz="2800" dirty="0" smtClean="0">
                    <a:solidFill>
                      <a:schemeClr val="tx1"/>
                    </a:solidFill>
                  </a:rPr>
                  <a:t>(n)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14400" y="1844548"/>
                <a:ext cx="7315200" cy="3917274"/>
              </a:xfrm>
              <a:blipFill rotWithShape="0">
                <a:blip r:embed="rId2"/>
                <a:stretch>
                  <a:fillRect l="-2750" t="-903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>
                <a:solidFill>
                  <a:schemeClr val="bg1"/>
                </a:solidFill>
              </a:rPr>
              <a:pPr/>
              <a:t>13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8172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48797"/>
            <a:ext cx="7315200" cy="115409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Growth Rates of Common Complexity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40418" y="2128626"/>
            <a:ext cx="7315200" cy="3539527"/>
          </a:xfrm>
        </p:spPr>
        <p:txBody>
          <a:bodyPr>
            <a:normAutofit/>
          </a:bodyPr>
          <a:lstStyle/>
          <a:p>
            <a:pPr marL="45720" indent="0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>
                <a:solidFill>
                  <a:schemeClr val="bg1"/>
                </a:solidFill>
              </a:rPr>
              <a:pPr/>
              <a:t>14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472" y="1828800"/>
            <a:ext cx="8157091" cy="41974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66324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214" y="548797"/>
            <a:ext cx="7436386" cy="69610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Big O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705081" y="1432193"/>
                <a:ext cx="8196548" cy="4924540"/>
              </a:xfrm>
            </p:spPr>
            <p:txBody>
              <a:bodyPr>
                <a:normAutofit fontScale="92500"/>
              </a:bodyPr>
              <a:lstStyle/>
              <a:p>
                <a:pPr>
                  <a:spcBef>
                    <a:spcPts val="0"/>
                  </a:spcBef>
                </a:pPr>
                <a:r>
                  <a:rPr lang="en-US" sz="2800" dirty="0" smtClean="0">
                    <a:solidFill>
                      <a:schemeClr val="tx1"/>
                    </a:solidFill>
                  </a:rPr>
                  <a:t>For a given complexity function f (n), O(f(n)) is the set of complexity functions g(n) for which there </a:t>
                </a:r>
                <a:r>
                  <a:rPr lang="en-US" sz="2800" u="sng" dirty="0">
                    <a:solidFill>
                      <a:schemeClr val="tx1"/>
                    </a:solidFill>
                  </a:rPr>
                  <a:t>exists some positive real constant c and some nonnegative integer N </a:t>
                </a:r>
                <a:r>
                  <a:rPr lang="en-US" sz="2800" dirty="0">
                    <a:solidFill>
                      <a:schemeClr val="tx1"/>
                    </a:solidFill>
                  </a:rPr>
                  <a:t>such that for all n ≥ N,</a:t>
                </a:r>
              </a:p>
              <a:p>
                <a:r>
                  <a:rPr lang="en-US" sz="2800" dirty="0">
                    <a:solidFill>
                      <a:schemeClr val="tx1"/>
                    </a:solidFill>
                  </a:rPr>
                  <a:t>g(n) ≤ c × f(n)</a:t>
                </a:r>
              </a:p>
              <a:p>
                <a:r>
                  <a:rPr lang="en-US" sz="2800" dirty="0" smtClean="0">
                    <a:solidFill>
                      <a:schemeClr val="tx1"/>
                    </a:solidFill>
                  </a:rPr>
                  <a:t>g(n) </a:t>
                </a: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sz="2800" dirty="0" smtClean="0">
                    <a:solidFill>
                      <a:schemeClr val="tx1"/>
                    </a:solidFill>
                  </a:rPr>
                  <a:t> O(f(n));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e>
                    </m:d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={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𝑡h𝑒𝑟𝑒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𝑒𝑥𝑖𝑠𝑡</m:t>
                    </m:r>
                    <m:r>
                      <a:rPr lang="en-US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𝑝𝑜𝑠𝑖𝑡𝑖𝑣𝑒</m:t>
                    </m:r>
                    <m:r>
                      <a:rPr lang="en-US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𝑐𝑜𝑛𝑠𝑡𝑎𝑛𝑡</m:t>
                    </m:r>
                    <m:r>
                      <a:rPr lang="en-US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US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TW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TW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TW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𝑠𝑢𝑐h</m:t>
                    </m:r>
                    <m:r>
                      <a:rPr lang="en-US" altLang="zh-TW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altLang="zh-TW" sz="2800" b="0" i="1" dirty="0" smtClean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45720" indent="0">
                  <a:buNone/>
                </a:pPr>
                <a14:m>
                  <m:oMath xmlns:m="http://schemas.openxmlformats.org/officeDocument/2006/math">
                    <m:r>
                      <a:rPr lang="en-US" altLang="zh-TW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𝑡h𝑎𝑡</m:t>
                    </m:r>
                    <m:r>
                      <a:rPr lang="en-US" altLang="zh-TW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0≤</m:t>
                    </m:r>
                    <m:r>
                      <a:rPr lang="en-US" altLang="zh-TW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altLang="zh-TW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altLang="zh-TW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zh-TW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𝑐𝑓</m:t>
                    </m:r>
                    <m:d>
                      <m:dPr>
                        <m:ctrlPr>
                          <a:rPr lang="en-US" altLang="zh-TW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altLang="zh-TW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TW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𝑓𝑜𝑟</m:t>
                    </m:r>
                    <m:r>
                      <a:rPr lang="en-US" altLang="zh-TW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TW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𝑎𝑙𝑙</m:t>
                    </m:r>
                    <m:r>
                      <a:rPr lang="en-US" altLang="zh-TW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TW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altLang="zh-TW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altLang="zh-TW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TW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TW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2800" dirty="0" smtClean="0">
                    <a:solidFill>
                      <a:schemeClr val="tx1"/>
                    </a:solidFill>
                  </a:rPr>
                  <a:t> </a:t>
                </a:r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05081" y="1432193"/>
                <a:ext cx="8196548" cy="4924540"/>
              </a:xfrm>
              <a:blipFill rotWithShape="0">
                <a:blip r:embed="rId2"/>
                <a:stretch>
                  <a:fillRect l="-2232" r="-9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>
                <a:solidFill>
                  <a:schemeClr val="bg1"/>
                </a:solidFill>
              </a:rPr>
              <a:pPr/>
              <a:t>15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2374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0418" y="558626"/>
            <a:ext cx="7315200" cy="6752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Omega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914399" y="1243718"/>
                <a:ext cx="7910111" cy="5124031"/>
              </a:xfrm>
            </p:spPr>
            <p:txBody>
              <a:bodyPr>
                <a:normAutofit/>
              </a:bodyPr>
              <a:lstStyle/>
              <a:p>
                <a:r>
                  <a:rPr lang="en-US" sz="2800" dirty="0" smtClean="0">
                    <a:solidFill>
                      <a:schemeClr val="tx1"/>
                    </a:solidFill>
                  </a:rPr>
                  <a:t>For a given complexity function f(n), </a:t>
                </a:r>
                <a:r>
                  <a:rPr lang="en-US" sz="2800" dirty="0" err="1">
                    <a:solidFill>
                      <a:schemeClr val="tx1"/>
                    </a:solidFill>
                  </a:rPr>
                  <a:t>Ω</a:t>
                </a:r>
                <a:r>
                  <a:rPr lang="en-US" sz="2800" dirty="0">
                    <a:solidFill>
                      <a:schemeClr val="tx1"/>
                    </a:solidFill>
                  </a:rPr>
                  <a:t>(f (n)) is the set of complexity functions g (n) for which there exists some positive real constant c and some nonnegative integer N such that, for all n ≥ N,</a:t>
                </a:r>
              </a:p>
              <a:p>
                <a:r>
                  <a:rPr lang="en-US" sz="2800" dirty="0">
                    <a:solidFill>
                      <a:schemeClr val="tx1"/>
                    </a:solidFill>
                  </a:rPr>
                  <a:t>g(n) ≥ c × f(n).</a:t>
                </a:r>
              </a:p>
              <a:p>
                <a:r>
                  <a:rPr lang="en-US" sz="2800" dirty="0" smtClean="0">
                    <a:solidFill>
                      <a:schemeClr val="tx1"/>
                    </a:solidFill>
                  </a:rPr>
                  <a:t>g(n)</a:t>
                </a:r>
                <a:r>
                  <a:rPr lang="en-US" altLang="zh-TW" sz="2800" dirty="0" smtClean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 Ω(f(n)) </a:t>
                </a:r>
                <a:r>
                  <a:rPr lang="en-US" sz="2800" dirty="0" smtClean="0">
                    <a:solidFill>
                      <a:schemeClr val="tx1"/>
                    </a:solidFill>
                  </a:rPr>
                  <a:t>;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  <m:d>
                      <m:dPr>
                        <m:ctrlP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e>
                    </m:d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={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𝑡h𝑒𝑟𝑒</m:t>
                    </m:r>
                    <m:r>
                      <a:rPr lang="en-US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𝑒𝑥𝑖𝑠𝑡</m:t>
                    </m:r>
                    <m:r>
                      <a:rPr lang="en-US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𝑝𝑜𝑠𝑖𝑡𝑖𝑣𝑒</m:t>
                    </m:r>
                    <m:r>
                      <a:rPr lang="en-US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𝑐𝑜𝑛𝑠𝑡𝑎𝑛𝑡</m:t>
                    </m:r>
                    <m:r>
                      <a:rPr lang="en-US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𝑎𝑛𝑑</m:t>
                    </m:r>
                    <m:r>
                      <a:rPr lang="en-US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TW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TW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TW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altLang="zh-TW" sz="2800" b="0" i="1" dirty="0" smtClean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4572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𝑠𝑢𝑐h</m:t>
                      </m:r>
                      <m:r>
                        <a:rPr lang="en-US" altLang="zh-TW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zh-TW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𝑡h𝑎𝑡</m:t>
                      </m:r>
                      <m:r>
                        <a:rPr lang="en-US" altLang="zh-TW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0≤</m:t>
                      </m:r>
                      <m:r>
                        <a:rPr lang="en-US" altLang="zh-TW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𝑐𝑓</m:t>
                      </m:r>
                      <m:d>
                        <m:dPr>
                          <m:ctrlP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altLang="zh-TW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altLang="zh-TW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altLang="zh-TW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zh-TW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𝑓𝑜𝑟</m:t>
                      </m:r>
                      <m:r>
                        <a:rPr lang="en-US" altLang="zh-TW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zh-TW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𝑎𝑙𝑙</m:t>
                      </m:r>
                      <m:r>
                        <a:rPr lang="en-US" altLang="zh-TW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zh-TW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altLang="zh-TW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TW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altLang="zh-TW" sz="2800" b="0" dirty="0" smtClean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14399" y="1243718"/>
                <a:ext cx="7910111" cy="5124031"/>
              </a:xfrm>
              <a:blipFill rotWithShape="0">
                <a:blip r:embed="rId2"/>
                <a:stretch>
                  <a:fillRect l="-254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>
                <a:solidFill>
                  <a:schemeClr val="bg1"/>
                </a:solidFill>
              </a:rPr>
              <a:pPr/>
              <a:t>16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4864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58626"/>
            <a:ext cx="7315200" cy="719331"/>
          </a:xfrm>
        </p:spPr>
        <p:txBody>
          <a:bodyPr/>
          <a:lstStyle/>
          <a:p>
            <a:r>
              <a:rPr lang="en-US" dirty="0" smtClean="0"/>
              <a:t>Theta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914400" y="1189822"/>
                <a:ext cx="7590622" cy="5023691"/>
              </a:xfrm>
            </p:spPr>
            <p:txBody>
              <a:bodyPr>
                <a:normAutofit/>
              </a:bodyPr>
              <a:lstStyle/>
              <a:p>
                <a:r>
                  <a:rPr lang="en-US" sz="2800" dirty="0" smtClean="0">
                    <a:solidFill>
                      <a:schemeClr val="tx1"/>
                    </a:solidFill>
                  </a:rPr>
                  <a:t>For a given complexity function f(n),</a:t>
                </a:r>
              </a:p>
              <a:p>
                <a:r>
                  <a:rPr lang="en-US" sz="2800" dirty="0" err="1">
                    <a:solidFill>
                      <a:schemeClr val="tx1"/>
                    </a:solidFill>
                  </a:rPr>
                  <a:t>θ</a:t>
                </a:r>
                <a:r>
                  <a:rPr lang="en-US" sz="2800" dirty="0">
                    <a:solidFill>
                      <a:schemeClr val="tx1"/>
                    </a:solidFill>
                  </a:rPr>
                  <a:t>(f(n)) = O(f(n)) ∩ </a:t>
                </a:r>
                <a:r>
                  <a:rPr lang="en-US" sz="2800" dirty="0" err="1">
                    <a:solidFill>
                      <a:schemeClr val="tx1"/>
                    </a:solidFill>
                  </a:rPr>
                  <a:t>Ω</a:t>
                </a:r>
                <a:r>
                  <a:rPr lang="en-US" sz="2800" dirty="0">
                    <a:solidFill>
                      <a:schemeClr val="tx1"/>
                    </a:solidFill>
                  </a:rPr>
                  <a:t>(f(n)</a:t>
                </a:r>
                <a:r>
                  <a:rPr lang="en-US" sz="2800" dirty="0" smtClean="0">
                    <a:solidFill>
                      <a:schemeClr val="tx1"/>
                    </a:solidFill>
                  </a:rPr>
                  <a:t>)</a:t>
                </a:r>
                <a:endParaRPr lang="en-US" sz="2800" dirty="0">
                  <a:solidFill>
                    <a:schemeClr val="tx1"/>
                  </a:solidFill>
                </a:endParaRPr>
              </a:p>
              <a:p>
                <a:r>
                  <a:rPr lang="en-US" sz="2800" dirty="0">
                    <a:solidFill>
                      <a:schemeClr val="tx1"/>
                    </a:solidFill>
                  </a:rPr>
                  <a:t>This means that </a:t>
                </a:r>
                <a:r>
                  <a:rPr lang="en-US" sz="2800" dirty="0" err="1">
                    <a:solidFill>
                      <a:schemeClr val="tx1"/>
                    </a:solidFill>
                  </a:rPr>
                  <a:t>θ</a:t>
                </a:r>
                <a:r>
                  <a:rPr lang="en-US" sz="2800" dirty="0">
                    <a:solidFill>
                      <a:schemeClr val="tx1"/>
                    </a:solidFill>
                  </a:rPr>
                  <a:t>(f(n)) is the set of complexity functions g (n) for which there exists some positive real constants c and d and some nonnegative integer N such that, for all n ≥ N,</a:t>
                </a:r>
              </a:p>
              <a:p>
                <a:r>
                  <a:rPr lang="en-US" sz="2800" dirty="0">
                    <a:solidFill>
                      <a:schemeClr val="tx1"/>
                    </a:solidFill>
                  </a:rPr>
                  <a:t>c × f(n) ≤ g(n) ≤ d × f(n).</a:t>
                </a:r>
              </a:p>
              <a:p>
                <a:r>
                  <a:rPr lang="en-US" sz="2800" dirty="0" smtClean="0">
                    <a:solidFill>
                      <a:schemeClr val="tx1"/>
                    </a:solidFill>
                  </a:rPr>
                  <a:t> </a:t>
                </a:r>
                <a:r>
                  <a:rPr lang="en-US" sz="2800" dirty="0">
                    <a:solidFill>
                      <a:schemeClr val="tx1"/>
                    </a:solidFill>
                  </a:rPr>
                  <a:t>g(n) </a:t>
                </a:r>
                <a14:m>
                  <m:oMath xmlns:m="http://schemas.openxmlformats.org/officeDocument/2006/math">
                    <m:r>
                      <a:rPr lang="en-US" altLang="zh-TW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 </a:t>
                </a:r>
                <a:r>
                  <a:rPr lang="en-US" sz="2800" dirty="0" err="1">
                    <a:solidFill>
                      <a:schemeClr val="tx1"/>
                    </a:solidFill>
                  </a:rPr>
                  <a:t>θ</a:t>
                </a:r>
                <a:r>
                  <a:rPr lang="en-US" sz="2800" dirty="0">
                    <a:solidFill>
                      <a:schemeClr val="tx1"/>
                    </a:solidFill>
                  </a:rPr>
                  <a:t>(f(n))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14400" y="1189822"/>
                <a:ext cx="7590622" cy="5023691"/>
              </a:xfrm>
              <a:blipFill rotWithShape="0">
                <a:blip r:embed="rId2"/>
                <a:stretch>
                  <a:fillRect l="-265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477701" y="548797"/>
            <a:ext cx="751899" cy="301752"/>
          </a:xfrm>
        </p:spPr>
        <p:txBody>
          <a:bodyPr/>
          <a:lstStyle/>
          <a:p>
            <a:fld id="{CE8079A4-7AA8-4A4F-87E2-7781EC5097DD}" type="slidenum">
              <a:rPr lang="en-US" smtClean="0">
                <a:solidFill>
                  <a:schemeClr val="bg1"/>
                </a:solidFill>
              </a:rPr>
              <a:pPr/>
              <a:t>17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2931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48797"/>
            <a:ext cx="7315200" cy="1154097"/>
          </a:xfrm>
        </p:spPr>
        <p:txBody>
          <a:bodyPr/>
          <a:lstStyle/>
          <a:p>
            <a:r>
              <a:rPr lang="en-US" dirty="0" smtClean="0"/>
              <a:t>Big O, Omega, Theta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2105804"/>
            <a:ext cx="7315200" cy="3539527"/>
          </a:xfrm>
        </p:spPr>
        <p:txBody>
          <a:bodyPr/>
          <a:lstStyle/>
          <a:p>
            <a:pPr marL="45720" indent="0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>
                <a:solidFill>
                  <a:schemeClr val="bg1"/>
                </a:solidFill>
              </a:rPr>
              <a:pPr/>
              <a:t>18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105803"/>
            <a:ext cx="7315200" cy="35395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06843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標題 1"/>
              <p:cNvSpPr>
                <a:spLocks noGrp="1"/>
              </p:cNvSpPr>
              <p:nvPr>
                <p:ph type="title"/>
              </p:nvPr>
            </p:nvSpPr>
            <p:spPr>
              <a:xfrm>
                <a:off x="914399" y="871901"/>
                <a:ext cx="7315200" cy="741183"/>
              </a:xfr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𝑛𝑜𝑡𝑎𝑡𝑖𝑜𝑛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" name="標題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914399" y="871901"/>
                <a:ext cx="7315200" cy="741183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914399" y="1828800"/>
                <a:ext cx="7557571" cy="4428782"/>
              </a:xfrm>
            </p:spPr>
            <p:txBody>
              <a:bodyPr>
                <a:no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altLang="zh-TW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zh-TW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𝑜</m:t>
                    </m:r>
                    <m:d>
                      <m:dPr>
                        <m:ctrlP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TW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e>
                    </m:d>
                  </m:oMath>
                </a14:m>
                <a:r>
                  <a:rPr lang="en-US" altLang="zh-TW" b="0" dirty="0" smtClean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, </a:t>
                </a:r>
              </a:p>
              <a:p>
                <a:pPr marL="45720" indent="0">
                  <a:buNone/>
                </a:pPr>
                <a:r>
                  <a:rPr lang="en-US" altLang="zh-TW" sz="2800" dirty="0" smtClean="0">
                    <a:solidFill>
                      <a:schemeClr val="bg1"/>
                    </a:solidFill>
                  </a:rPr>
                  <a:t>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o</m:t>
                    </m:r>
                    <m:r>
                      <a:rPr lang="en-US" altLang="zh-TW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TW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altLang="zh-TW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)={</m:t>
                    </m:r>
                    <m:r>
                      <a:rPr lang="en-US" altLang="zh-TW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altLang="zh-TW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altLang="zh-TW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altLang="zh-TW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𝑓𝑜𝑟</m:t>
                    </m:r>
                    <m:r>
                      <a:rPr lang="en-US" altLang="zh-TW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sz="2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𝑒𝑣𝑒𝑟𝑦</m:t>
                    </m:r>
                    <m:r>
                      <a:rPr lang="en-US" altLang="zh-TW" sz="2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sz="2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𝑝𝑜𝑠𝑖𝑡𝑖𝑣𝑒</m:t>
                    </m:r>
                    <m:r>
                      <a:rPr lang="en-US" altLang="zh-TW" sz="2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sz="2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𝑟𝑒𝑎𝑙</m:t>
                    </m:r>
                    <m:r>
                      <a:rPr lang="en-US" altLang="zh-TW" sz="2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sz="2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𝑐𝑜𝑛𝑠𝑡𝑎𝑛𝑡</m:t>
                    </m:r>
                    <m:r>
                      <a:rPr lang="en-US" altLang="zh-TW" sz="2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sz="2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zh-TW" sz="2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𝑡h𝑒𝑟𝑒</m:t>
                    </m:r>
                    <m:r>
                      <a:rPr lang="en-US" altLang="zh-TW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altLang="zh-TW" sz="2800" b="0" i="1" dirty="0" smtClean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4572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𝑒𝑥𝑖𝑠𝑡𝑠</m:t>
                      </m:r>
                      <m:r>
                        <a:rPr lang="en-US" altLang="zh-TW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zh-TW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𝑛𝑜𝑛𝑛𝑒𝑔𝑎𝑡𝑖𝑣𝑒</m:t>
                      </m:r>
                      <m:r>
                        <a:rPr lang="en-US" altLang="zh-TW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𝑖𝑛𝑡𝑒𝑔𝑒𝑟</m:t>
                      </m:r>
                      <m:r>
                        <a:rPr lang="en-US" altLang="zh-TW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TW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𝑠𝑢𝑐h</m:t>
                      </m:r>
                      <m:r>
                        <a:rPr lang="en-US" altLang="zh-TW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𝑡h𝑎𝑡</m:t>
                      </m:r>
                      <m:r>
                        <a:rPr lang="en-US" altLang="zh-TW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altLang="zh-TW" sz="2800" b="0" i="1" dirty="0" smtClean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45720" indent="0">
                  <a:buNone/>
                </a:pPr>
                <a14:m>
                  <m:oMath xmlns:m="http://schemas.openxmlformats.org/officeDocument/2006/math">
                    <m:r>
                      <a:rPr lang="en-US" altLang="zh-TW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𝑓𝑜𝑟</m:t>
                    </m:r>
                    <m:r>
                      <a:rPr lang="en-US" altLang="zh-TW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𝑎𝑙𝑙</m:t>
                    </m:r>
                    <m:r>
                      <a:rPr lang="en-US" altLang="zh-TW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TW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altLang="zh-TW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TW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TW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</m:t>
                    </m:r>
                    <m:r>
                      <a:rPr lang="en-US" altLang="zh-TW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r>
                      <a:rPr lang="en-US" altLang="zh-TW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TW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altLang="zh-TW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)≤</m:t>
                    </m:r>
                    <m:r>
                      <a:rPr lang="en-US" altLang="zh-TW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altLang="zh-TW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TW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US" altLang="zh-TW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TW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altLang="zh-TW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)}</m:t>
                    </m:r>
                  </m:oMath>
                </a14:m>
                <a:r>
                  <a:rPr lang="en-US" altLang="zh-TW" sz="2800" dirty="0" smtClean="0">
                    <a:solidFill>
                      <a:schemeClr val="tx1"/>
                    </a:solidFill>
                  </a:rPr>
                  <a:t> </a:t>
                </a:r>
              </a:p>
              <a:p>
                <a:pPr>
                  <a:spcBef>
                    <a:spcPts val="1200"/>
                  </a:spcBef>
                </a:pPr>
                <a:endParaRPr lang="en-US" altLang="zh-TW" dirty="0" smtClean="0">
                  <a:solidFill>
                    <a:schemeClr val="tx1"/>
                  </a:solidFill>
                </a:endParaRPr>
              </a:p>
              <a:p>
                <a:endParaRPr lang="en-US" altLang="zh-TW" sz="2800" dirty="0" smtClean="0">
                  <a:solidFill>
                    <a:schemeClr val="bg1"/>
                  </a:solidFill>
                </a:endParaRPr>
              </a:p>
              <a:p>
                <a:endParaRPr lang="zh-TW" alt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14399" y="1828800"/>
                <a:ext cx="7557571" cy="4428782"/>
              </a:xfr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23916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48797"/>
            <a:ext cx="7315200" cy="1154097"/>
          </a:xfrm>
        </p:spPr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40418" y="1855433"/>
            <a:ext cx="7315200" cy="3539527"/>
          </a:xfrm>
        </p:spPr>
        <p:txBody>
          <a:bodyPr>
            <a:normAutofit lnSpcReduction="10000"/>
          </a:bodyPr>
          <a:lstStyle/>
          <a:p>
            <a:r>
              <a:rPr lang="en-US" sz="2400" dirty="0" smtClean="0"/>
              <a:t>Analyze techniques for solving problems</a:t>
            </a:r>
          </a:p>
          <a:p>
            <a:r>
              <a:rPr lang="en-US" sz="2400" dirty="0" smtClean="0"/>
              <a:t>Define an algorithm</a:t>
            </a:r>
          </a:p>
          <a:p>
            <a:r>
              <a:rPr lang="en-US" sz="2400" dirty="0" smtClean="0"/>
              <a:t>Define growth rate of an algorithm as a function of input size</a:t>
            </a:r>
          </a:p>
          <a:p>
            <a:r>
              <a:rPr lang="en-US" sz="2400" dirty="0" smtClean="0"/>
              <a:t>Define Worst case, average case, and best case complexity analysis of algorithms</a:t>
            </a:r>
          </a:p>
          <a:p>
            <a:r>
              <a:rPr lang="en-US" sz="2400" dirty="0" smtClean="0"/>
              <a:t>Classify functions based on growth rate</a:t>
            </a:r>
          </a:p>
          <a:p>
            <a:r>
              <a:rPr lang="en-US" sz="2400" dirty="0" smtClean="0"/>
              <a:t>Define growth rates: Big O, Theta, and Omega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>
                <a:solidFill>
                  <a:schemeClr val="bg1"/>
                </a:solidFill>
              </a:rPr>
              <a:pPr/>
              <a:t>2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7374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標題 1"/>
              <p:cNvSpPr>
                <a:spLocks noGrp="1"/>
              </p:cNvSpPr>
              <p:nvPr>
                <p:ph type="title"/>
              </p:nvPr>
            </p:nvSpPr>
            <p:spPr>
              <a:xfrm>
                <a:off x="982133" y="457201"/>
                <a:ext cx="7704667" cy="842789"/>
              </a:xfr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i="1"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𝑛𝑜𝑡𝑎𝑡𝑖𝑜𝑛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" name="標題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982133" y="457201"/>
                <a:ext cx="7704667" cy="842789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982133" y="1983036"/>
                <a:ext cx="7704667" cy="4016780"/>
              </a:xfrm>
            </p:spPr>
            <p:txBody>
              <a:bodyPr/>
              <a:lstStyle/>
              <a:p>
                <a:pPr>
                  <a:spcBef>
                    <a:spcPts val="1200"/>
                  </a:spcBef>
                </a:pPr>
                <a:r>
                  <a:rPr lang="en-US" altLang="zh-TW" dirty="0"/>
                  <a:t>Example: show that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𝑜</m:t>
                    </m:r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TW" dirty="0"/>
              </a:p>
              <a:p>
                <a:pPr marL="45720" indent="0">
                  <a:buNone/>
                </a:pPr>
                <a:r>
                  <a:rPr lang="en-US" altLang="zh-TW" dirty="0"/>
                  <a:t>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>
                        <a:latin typeface="Cambria Math" panose="02040503050406030204" pitchFamily="18" charset="0"/>
                      </a:rPr>
                      <m:t>Let</m:t>
                    </m:r>
                    <m:r>
                      <a:rPr lang="en-US" altLang="zh-TW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&gt;0 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𝑏𝑒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𝑔𝑖𝑣𝑒𝑛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. 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𝑊𝑒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𝑛𝑒𝑒𝑑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𝑡𝑜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𝑓𝑖𝑛𝑑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TW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𝑠𝑢𝑐h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𝑡h𝑎𝑡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endParaRPr lang="en-US" altLang="zh-TW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45720" indent="0" algn="ctr">
                  <a:buNone/>
                </a:pP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sSup>
                      <m:sSupPr>
                        <m:ctrlP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TW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TW" dirty="0"/>
                  <a:t>   =&gt;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𝑐</m:t>
                        </m:r>
                      </m:den>
                    </m:f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zh-TW" dirty="0"/>
                  <a:t>. </a:t>
                </a:r>
              </a:p>
              <a:p>
                <a:pPr marL="45720" indent="0">
                  <a:buNone/>
                </a:pPr>
                <a:r>
                  <a:rPr lang="en-US" altLang="zh-TW" dirty="0"/>
                  <a:t>   Therefore, it suffices to choose any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f>
                      <m:fPr>
                        <m:type m:val="skw"/>
                        <m:ctrlP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den>
                    </m:f>
                  </m:oMath>
                </a14:m>
                <a:endParaRPr lang="en-US" altLang="zh-TW" dirty="0" smtClean="0"/>
              </a:p>
              <a:p>
                <a:pPr marL="388620" indent="-342900"/>
                <a:r>
                  <a:rPr lang="en-US" altLang="zh-TW" dirty="0" smtClean="0"/>
                  <a:t>Prove </a:t>
                </a:r>
                <a:r>
                  <a:rPr lang="en-US" altLang="zh-TW" dirty="0"/>
                  <a:t>that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∉</m:t>
                    </m:r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𝑜</m:t>
                    </m:r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(5</m:t>
                    </m:r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TW" dirty="0"/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82133" y="1983036"/>
                <a:ext cx="7704667" cy="4016780"/>
              </a:xfrm>
              <a:blipFill rotWithShape="0">
                <a:blip r:embed="rId3"/>
                <a:stretch>
                  <a:fillRect l="-197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1912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82133" y="457201"/>
            <a:ext cx="7704667" cy="930924"/>
          </a:xfrm>
        </p:spPr>
        <p:txBody>
          <a:bodyPr>
            <a:normAutofit/>
          </a:bodyPr>
          <a:lstStyle/>
          <a:p>
            <a:r>
              <a:rPr lang="en-US" altLang="zh-TW" sz="3200" dirty="0" smtClean="0"/>
              <a:t>Using a Limit to Determine Order</a:t>
            </a:r>
            <a:endParaRPr lang="zh-TW" alt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860947" y="1444127"/>
                <a:ext cx="7704667" cy="4664046"/>
              </a:xfrm>
            </p:spPr>
            <p:txBody>
              <a:bodyPr/>
              <a:lstStyle/>
              <a:p>
                <a:r>
                  <a:rPr lang="en-US" altLang="zh-TW" dirty="0" smtClean="0"/>
                  <a:t>Theorem 1.3</a:t>
                </a:r>
              </a:p>
              <a:p>
                <a:pPr marL="0" indent="0">
                  <a:buNone/>
                </a:pPr>
                <a:r>
                  <a:rPr lang="en-US" altLang="zh-TW" dirty="0"/>
                  <a:t> </a:t>
                </a:r>
                <a:r>
                  <a:rPr lang="en-US" altLang="zh-TW" dirty="0" smtClean="0"/>
                  <a:t>   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TW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TW" i="0" smtClean="0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en-US" altLang="zh-TW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den>
                        </m:f>
                      </m:e>
                    </m:func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𝑖𝑚𝑝𝑙𝑖𝑒𝑠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  <m:d>
                              <m:dPr>
                                <m:ctrlP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r>
                              <m:rPr>
                                <m:sty m:val="p"/>
                              </m:rPr>
                              <a:rPr lang="el-GR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Θ</m:t>
                            </m:r>
                            <m:d>
                              <m:dPr>
                                <m:ctrlPr>
                                  <a:rPr lang="en-US" altLang="zh-TW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altLang="zh-TW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d>
                              </m:e>
                            </m:d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&gt;0</m:t>
                            </m:r>
                          </m:e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0                   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𝑖𝑚𝑝𝑙𝑖𝑒𝑠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)∈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𝑜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))</m:t>
                            </m:r>
                          </m:e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∞                  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𝑖𝑚𝑝𝑙𝑖𝑒𝑠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)∈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𝑜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</m:t>
                            </m:r>
                            <m:d>
                              <m:dPr>
                                <m:ctrlPr>
                                  <a:rPr lang="en-US" altLang="zh-TW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</m:eqArr>
                      </m:e>
                    </m:d>
                  </m:oMath>
                </a14:m>
                <a:endParaRPr lang="en-US" altLang="zh-TW" dirty="0" smtClean="0"/>
              </a:p>
              <a:p>
                <a:pPr marL="0" indent="0">
                  <a:buNone/>
                </a:pPr>
                <a:r>
                  <a:rPr lang="en-US" altLang="zh-TW" dirty="0" smtClean="0"/>
                  <a:t>Proof: it is left as a homework.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60947" y="1444127"/>
                <a:ext cx="7704667" cy="4664046"/>
              </a:xfrm>
              <a:blipFill rotWithShape="0">
                <a:blip r:embed="rId2"/>
                <a:stretch>
                  <a:fillRect l="-197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143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48797"/>
            <a:ext cx="7315200" cy="1154097"/>
          </a:xfrm>
        </p:spPr>
        <p:txBody>
          <a:bodyPr/>
          <a:lstStyle/>
          <a:p>
            <a:r>
              <a:rPr lang="en-US" dirty="0" smtClean="0"/>
              <a:t>Methodology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2073147"/>
            <a:ext cx="7315200" cy="3539527"/>
          </a:xfrm>
        </p:spPr>
        <p:txBody>
          <a:bodyPr>
            <a:normAutofit/>
          </a:bodyPr>
          <a:lstStyle/>
          <a:p>
            <a:r>
              <a:rPr lang="en-US" sz="2400" dirty="0" smtClean="0"/>
              <a:t>Approach to solving a problem</a:t>
            </a:r>
          </a:p>
          <a:p>
            <a:r>
              <a:rPr lang="en-US" sz="2400" dirty="0" smtClean="0"/>
              <a:t>Independent of Programming Language</a:t>
            </a:r>
          </a:p>
          <a:p>
            <a:r>
              <a:rPr lang="en-US" sz="2400" dirty="0" smtClean="0"/>
              <a:t>Independent of Style</a:t>
            </a:r>
          </a:p>
          <a:p>
            <a:r>
              <a:rPr lang="en-US" sz="2400" dirty="0" smtClean="0"/>
              <a:t>Sequential Search versus Binary Search</a:t>
            </a:r>
          </a:p>
          <a:p>
            <a:r>
              <a:rPr lang="en-US" sz="2400" dirty="0" smtClean="0"/>
              <a:t>Which technique results in the most efficient solution?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>
                <a:solidFill>
                  <a:schemeClr val="bg1"/>
                </a:solidFill>
              </a:rPr>
              <a:pPr/>
              <a:t>3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5513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48797"/>
            <a:ext cx="7315200" cy="1154097"/>
          </a:xfrm>
        </p:spPr>
        <p:txBody>
          <a:bodyPr/>
          <a:lstStyle/>
          <a:p>
            <a:r>
              <a:rPr lang="en-US" dirty="0" smtClean="0"/>
              <a:t>Problem?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619480"/>
            <a:ext cx="7315200" cy="3873451"/>
          </a:xfrm>
        </p:spPr>
        <p:txBody>
          <a:bodyPr>
            <a:normAutofit lnSpcReduction="10000"/>
          </a:bodyPr>
          <a:lstStyle/>
          <a:p>
            <a:r>
              <a:rPr lang="en-US" sz="2400" dirty="0" smtClean="0"/>
              <a:t>A question to which an answer is sought</a:t>
            </a:r>
          </a:p>
          <a:p>
            <a:r>
              <a:rPr lang="en-US" sz="2400" dirty="0" smtClean="0"/>
              <a:t>Parameters</a:t>
            </a:r>
          </a:p>
          <a:p>
            <a:pPr lvl="1"/>
            <a:r>
              <a:rPr lang="en-US" sz="2400" dirty="0" smtClean="0"/>
              <a:t>Input to the problem</a:t>
            </a:r>
          </a:p>
          <a:p>
            <a:pPr lvl="1"/>
            <a:r>
              <a:rPr lang="en-US" sz="2400" dirty="0" smtClean="0"/>
              <a:t>Instance: a specific assignment of values to the input parameters</a:t>
            </a:r>
          </a:p>
          <a:p>
            <a:r>
              <a:rPr lang="en-US" sz="2400" dirty="0" smtClean="0"/>
              <a:t>Algorithm: </a:t>
            </a:r>
          </a:p>
          <a:p>
            <a:pPr lvl="1"/>
            <a:r>
              <a:rPr lang="en-US" sz="2400" dirty="0" smtClean="0"/>
              <a:t>Step-by-step procedure</a:t>
            </a:r>
          </a:p>
          <a:p>
            <a:pPr lvl="1"/>
            <a:r>
              <a:rPr lang="en-US" sz="2400" dirty="0" smtClean="0"/>
              <a:t>Solves the Problem</a:t>
            </a:r>
            <a:endParaRPr lang="en-US" sz="2400" dirty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>
                <a:solidFill>
                  <a:schemeClr val="bg1"/>
                </a:solidFill>
              </a:rPr>
              <a:pPr/>
              <a:t>4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4841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48797"/>
            <a:ext cx="7315200" cy="115409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Sequential Search </a:t>
            </a:r>
            <a:r>
              <a:rPr lang="en-US" dirty="0" err="1" smtClean="0"/>
              <a:t>vs</a:t>
            </a:r>
            <a:r>
              <a:rPr lang="en-US" dirty="0" smtClean="0"/>
              <a:t> Binary Search – Worst Case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914400" y="1964291"/>
                <a:ext cx="7315200" cy="3539527"/>
              </a:xfrm>
            </p:spPr>
            <p:txBody>
              <a:bodyPr>
                <a:normAutofit/>
              </a:bodyPr>
              <a:lstStyle/>
              <a:p>
                <a:r>
                  <a:rPr lang="en-US" sz="2800" dirty="0" smtClean="0">
                    <a:solidFill>
                      <a:schemeClr val="tx1"/>
                    </a:solidFill>
                  </a:rPr>
                  <a:t>Input Array S size n</a:t>
                </a:r>
              </a:p>
              <a:p>
                <a:r>
                  <a:rPr lang="en-US" sz="2800" dirty="0" smtClean="0">
                    <a:solidFill>
                      <a:schemeClr val="tx1"/>
                    </a:solidFill>
                  </a:rPr>
                  <a:t>X </a:t>
                </a:r>
                <a:r>
                  <a:rPr lang="en-US" sz="2800" dirty="0" smtClean="0">
                    <a:solidFill>
                      <a:schemeClr val="tx1"/>
                    </a:solidFill>
                    <a:sym typeface="Symbol"/>
                  </a:rPr>
                  <a:t></a:t>
                </a:r>
                <a:r>
                  <a:rPr lang="en-US" sz="2800" dirty="0" smtClean="0">
                    <a:solidFill>
                      <a:schemeClr val="tx1"/>
                    </a:solidFill>
                  </a:rPr>
                  <a:t> S </a:t>
                </a:r>
              </a:p>
              <a:p>
                <a:r>
                  <a:rPr lang="en-US" sz="2800" dirty="0" smtClean="0">
                    <a:solidFill>
                      <a:schemeClr val="tx1"/>
                    </a:solidFill>
                  </a:rPr>
                  <a:t>Sequential Search: n operations</a:t>
                </a:r>
              </a:p>
              <a:p>
                <a:r>
                  <a:rPr lang="en-US" sz="2800" dirty="0" smtClean="0">
                    <a:solidFill>
                      <a:schemeClr val="tx1"/>
                    </a:solidFill>
                  </a:rPr>
                  <a:t>Binary Search: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80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</m:oMath>
                </a14:m>
                <a:r>
                  <a:rPr lang="en-US" sz="2800" dirty="0" smtClean="0">
                    <a:solidFill>
                      <a:schemeClr val="tx1"/>
                    </a:solidFill>
                  </a:rPr>
                  <a:t> + 1 operations</a:t>
                </a:r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14400" y="1964291"/>
                <a:ext cx="7315200" cy="3539527"/>
              </a:xfrm>
              <a:blipFill rotWithShape="0">
                <a:blip r:embed="rId2"/>
                <a:stretch>
                  <a:fillRect l="-275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>
                <a:solidFill>
                  <a:schemeClr val="bg1"/>
                </a:solidFill>
              </a:rPr>
              <a:pPr/>
              <a:t>5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7472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0418" y="558626"/>
            <a:ext cx="7315200" cy="1154097"/>
          </a:xfrm>
        </p:spPr>
        <p:txBody>
          <a:bodyPr>
            <a:normAutofit/>
          </a:bodyPr>
          <a:lstStyle/>
          <a:p>
            <a:r>
              <a:rPr lang="en-US" dirty="0" smtClean="0"/>
              <a:t>Fibonacci: Iterative </a:t>
            </a:r>
            <a:r>
              <a:rPr lang="en-US" dirty="0" err="1" smtClean="0"/>
              <a:t>vs</a:t>
            </a:r>
            <a:r>
              <a:rPr lang="en-US" dirty="0" smtClean="0"/>
              <a:t> Recursive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2105804"/>
            <a:ext cx="7315200" cy="3539527"/>
          </a:xfrm>
        </p:spPr>
        <p:txBody>
          <a:bodyPr>
            <a:normAutofit/>
          </a:bodyPr>
          <a:lstStyle/>
          <a:p>
            <a:r>
              <a:rPr lang="en-US" sz="2800" dirty="0" smtClean="0"/>
              <a:t>Fib</a:t>
            </a:r>
            <a:r>
              <a:rPr lang="en-US" sz="2800" baseline="-25000" dirty="0" smtClean="0"/>
              <a:t>0</a:t>
            </a:r>
            <a:r>
              <a:rPr lang="en-US" sz="2800" dirty="0" smtClean="0"/>
              <a:t> = 0</a:t>
            </a:r>
          </a:p>
          <a:p>
            <a:r>
              <a:rPr lang="en-US" sz="2800" dirty="0" smtClean="0"/>
              <a:t>Fib</a:t>
            </a:r>
            <a:r>
              <a:rPr lang="en-US" sz="2800" baseline="-25000" dirty="0" smtClean="0"/>
              <a:t>1 </a:t>
            </a:r>
            <a:r>
              <a:rPr lang="en-US" sz="2800" dirty="0" smtClean="0"/>
              <a:t>= 1</a:t>
            </a:r>
          </a:p>
          <a:p>
            <a:r>
              <a:rPr lang="en-US" sz="2800" dirty="0" err="1" smtClean="0"/>
              <a:t>Fib</a:t>
            </a:r>
            <a:r>
              <a:rPr lang="en-US" sz="2800" baseline="-25000" dirty="0" err="1" smtClean="0"/>
              <a:t>n</a:t>
            </a:r>
            <a:r>
              <a:rPr lang="en-US" sz="2800" dirty="0" smtClean="0"/>
              <a:t> = Fib</a:t>
            </a:r>
            <a:r>
              <a:rPr lang="en-US" sz="2800" baseline="-25000" dirty="0" smtClean="0"/>
              <a:t>n-1 + </a:t>
            </a:r>
            <a:r>
              <a:rPr lang="en-US" sz="2800" dirty="0" smtClean="0"/>
              <a:t>Fib</a:t>
            </a:r>
            <a:r>
              <a:rPr lang="en-US" sz="2800" baseline="-25000" dirty="0" smtClean="0"/>
              <a:t>n-2</a:t>
            </a:r>
          </a:p>
          <a:p>
            <a:r>
              <a:rPr lang="en-US" sz="2800" dirty="0" smtClean="0"/>
              <a:t>Calculate the nth Fibonacci Term:</a:t>
            </a:r>
          </a:p>
          <a:p>
            <a:pPr lvl="1"/>
            <a:r>
              <a:rPr lang="en-US" sz="2800" dirty="0" smtClean="0"/>
              <a:t>Recursive calculates 2</a:t>
            </a:r>
            <a:r>
              <a:rPr lang="en-US" sz="2800" baseline="30000" dirty="0" smtClean="0"/>
              <a:t>n/2</a:t>
            </a:r>
            <a:r>
              <a:rPr lang="en-US" sz="2800" dirty="0" smtClean="0"/>
              <a:t> terms</a:t>
            </a:r>
          </a:p>
          <a:p>
            <a:pPr lvl="1"/>
            <a:r>
              <a:rPr lang="en-US" sz="2800" dirty="0" smtClean="0"/>
              <a:t>Iterative calculates n+1 terms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>
                <a:solidFill>
                  <a:schemeClr val="bg1"/>
                </a:solidFill>
              </a:rPr>
              <a:pPr/>
              <a:t>6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4914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982133" y="1123720"/>
                <a:ext cx="7704667" cy="5155893"/>
              </a:xfrm>
            </p:spPr>
            <p:txBody>
              <a:bodyPr>
                <a:normAutofit fontScale="85000" lnSpcReduction="20000"/>
              </a:bodyPr>
              <a:lstStyle/>
              <a:p>
                <a:pPr>
                  <a:spcBef>
                    <a:spcPts val="0"/>
                  </a:spcBef>
                </a:pP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𝑖𝑛𝑡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     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𝑓𝑖𝑏</m:t>
                    </m:r>
                    <m:d>
                      <m:d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𝑖𝑛𝑡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   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{</m:t>
                    </m:r>
                  </m:oMath>
                </a14:m>
                <a:endParaRPr lang="en-US" altLang="zh-TW" b="0" dirty="0" smtClean="0"/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altLang="zh-TW" dirty="0" smtClean="0"/>
                  <a:t>       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𝑖𝑓</m:t>
                    </m:r>
                    <m:d>
                      <m:d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≤1</m:t>
                        </m:r>
                      </m:e>
                    </m:d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 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𝑟𝑒𝑡𝑢𝑟𝑛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;</m:t>
                    </m:r>
                  </m:oMath>
                </a14:m>
                <a:endParaRPr lang="en-US" altLang="zh-TW" b="0" dirty="0" smtClean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altLang="zh-TW" dirty="0" smtClean="0"/>
                  <a:t>       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𝑒𝑙𝑠𝑒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   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𝑟𝑒𝑡𝑢𝑟𝑛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𝑓𝑖𝑏</m:t>
                    </m:r>
                    <m:d>
                      <m:d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𝑓𝑖𝑏</m:t>
                    </m:r>
                    <m:d>
                      <m:d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</m:e>
                    </m:d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;}</m:t>
                    </m:r>
                  </m:oMath>
                </a14:m>
                <a:endParaRPr lang="en-US" altLang="zh-TW" b="0" dirty="0" smtClean="0"/>
              </a:p>
              <a:p>
                <a:pPr marL="0" indent="0">
                  <a:spcBef>
                    <a:spcPts val="0"/>
                  </a:spcBef>
                  <a:buNone/>
                </a:pPr>
                <a:endParaRPr lang="en-US" altLang="zh-TW" b="0" dirty="0" smtClean="0"/>
              </a:p>
              <a:p>
                <a:pPr>
                  <a:spcBef>
                    <a:spcPts val="0"/>
                  </a:spcBef>
                </a:pP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𝑖𝑛𝑡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     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𝑓𝑖𝑏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2</m:t>
                    </m:r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𝑖𝑛𝑡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   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altLang="zh-TW" i="1">
                        <a:latin typeface="Cambria Math" panose="02040503050406030204" pitchFamily="18" charset="0"/>
                      </a:rPr>
                      <m:t>{</m:t>
                    </m:r>
                  </m:oMath>
                </a14:m>
                <a:endParaRPr lang="en-US" altLang="zh-TW" dirty="0" smtClean="0"/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altLang="zh-TW" dirty="0"/>
                  <a:t> </a:t>
                </a:r>
                <a:r>
                  <a:rPr lang="en-US" altLang="zh-TW" dirty="0" smtClean="0"/>
                  <a:t>      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𝑖𝑛𝑡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endParaRPr lang="en-US" altLang="zh-TW" b="0" dirty="0" smtClean="0"/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altLang="zh-TW" dirty="0" smtClean="0"/>
                  <a:t>       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𝑖𝑛𝑡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[0…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];</m:t>
                    </m:r>
                  </m:oMath>
                </a14:m>
                <a:endParaRPr lang="en-US" altLang="zh-TW" dirty="0" smtClean="0"/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altLang="zh-TW" dirty="0"/>
                  <a:t> </a:t>
                </a:r>
                <a:r>
                  <a:rPr lang="en-US" altLang="zh-TW" dirty="0" smtClean="0"/>
                  <a:t>      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begChr m:val="["/>
                        <m:endChr m:val="]"/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=0;</m:t>
                    </m:r>
                  </m:oMath>
                </a14:m>
                <a:endParaRPr lang="en-US" altLang="zh-TW" b="0" dirty="0" smtClean="0"/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altLang="zh-TW" dirty="0" smtClean="0"/>
                  <a:t>       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𝑖𝑓</m:t>
                    </m:r>
                    <m:d>
                      <m:d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&gt;0</m:t>
                        </m:r>
                      </m:e>
                    </m:d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 {    </m:t>
                    </m:r>
                  </m:oMath>
                </a14:m>
                <a:endParaRPr lang="en-US" altLang="zh-TW" b="0" i="1" dirty="0" smtClean="0">
                  <a:latin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altLang="zh-TW" b="0" dirty="0" smtClean="0"/>
                  <a:t>               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begChr m:val="["/>
                        <m:endChr m:val="]"/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=1;</m:t>
                    </m:r>
                  </m:oMath>
                </a14:m>
                <a:endParaRPr lang="en-US" altLang="zh-TW" b="0" dirty="0" smtClean="0"/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altLang="zh-TW" dirty="0" smtClean="0"/>
                  <a:t>              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𝑓𝑜𝑟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=2;  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 ≤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;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++</m:t>
                        </m:r>
                      </m:e>
                    </m:d>
                  </m:oMath>
                </a14:m>
                <a:endParaRPr lang="en-US" altLang="zh-TW" b="0" i="1" dirty="0" smtClean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altLang="zh-TW" b="0" dirty="0" smtClean="0">
                    <a:ea typeface="Cambria Math" panose="02040503050406030204" pitchFamily="18" charset="0"/>
                  </a:rPr>
                  <a:t>                   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begChr m:val="["/>
                        <m:endChr m:val="]"/>
                        <m:ctrlP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begChr m:val="["/>
                        <m:endChr m:val="]"/>
                        <m:ctrlP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begChr m:val="["/>
                        <m:endChr m:val="]"/>
                        <m:ctrlP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−2</m:t>
                        </m:r>
                      </m:e>
                    </m:d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;</m:t>
                    </m:r>
                  </m:oMath>
                </a14:m>
                <a:endParaRPr lang="en-US" altLang="zh-TW" b="0" i="1" dirty="0" smtClean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zh-TW" b="0" i="1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  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endParaRPr lang="en-US" altLang="zh-TW" b="0" i="1" dirty="0" smtClean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zh-TW" b="0" i="1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  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𝑟𝑒𝑡𝑢𝑟𝑛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begChr m:val="["/>
                        <m:endChr m:val="]"/>
                        <m:ctrlP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;</m:t>
                    </m:r>
                  </m:oMath>
                </a14:m>
                <a:endParaRPr lang="en-US" altLang="zh-TW" b="0" i="1" dirty="0" smtClean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zh-TW" b="0" i="1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endParaRPr lang="en-US" altLang="zh-TW" b="0" i="1" dirty="0" smtClean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82133" y="1123720"/>
                <a:ext cx="7704667" cy="5155893"/>
              </a:xfrm>
              <a:blipFill rotWithShape="0">
                <a:blip r:embed="rId2"/>
                <a:stretch>
                  <a:fillRect l="-150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940418" y="558626"/>
            <a:ext cx="7315200" cy="653229"/>
          </a:xfrm>
        </p:spPr>
        <p:txBody>
          <a:bodyPr>
            <a:normAutofit/>
          </a:bodyPr>
          <a:lstStyle/>
          <a:p>
            <a:r>
              <a:rPr lang="en-US" sz="2800" i="1" dirty="0" smtClean="0"/>
              <a:t>Algorithms for computing nth Fibonacci ter</a:t>
            </a:r>
            <a:r>
              <a:rPr lang="en-US" sz="2800" i="1" dirty="0"/>
              <a:t>m</a:t>
            </a:r>
          </a:p>
        </p:txBody>
      </p:sp>
    </p:spTree>
    <p:extLst>
      <p:ext uri="{BB962C8B-B14F-4D97-AF65-F5344CB8AC3E}">
        <p14:creationId xmlns:p14="http://schemas.microsoft.com/office/powerpoint/2010/main" val="15582598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48797"/>
            <a:ext cx="7315200" cy="115409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Recursion Tree for the 5</a:t>
            </a:r>
            <a:r>
              <a:rPr lang="en-US" baseline="30000" dirty="0" smtClean="0"/>
              <a:t>th</a:t>
            </a:r>
            <a:r>
              <a:rPr lang="en-US" dirty="0" smtClean="0"/>
              <a:t> Fibonacci Term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953404"/>
            <a:ext cx="7315200" cy="3539527"/>
          </a:xfrm>
        </p:spPr>
        <p:txBody>
          <a:bodyPr/>
          <a:lstStyle/>
          <a:p>
            <a:pPr marL="45720" indent="0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>
                <a:solidFill>
                  <a:schemeClr val="bg1"/>
                </a:solidFill>
              </a:rPr>
              <a:pPr/>
              <a:t>8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958167"/>
            <a:ext cx="4857750" cy="3590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83426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82133" y="457201"/>
            <a:ext cx="7704667" cy="1299818"/>
          </a:xfrm>
        </p:spPr>
        <p:txBody>
          <a:bodyPr>
            <a:normAutofit/>
          </a:bodyPr>
          <a:lstStyle/>
          <a:p>
            <a:r>
              <a:rPr lang="en-US" altLang="zh-TW" sz="2800" dirty="0" smtClean="0"/>
              <a:t>Time Complexity Analysis for Fibonacci Recursion Algorith</a:t>
            </a:r>
            <a:r>
              <a:rPr lang="en-US" altLang="zh-TW" sz="2800" dirty="0"/>
              <a:t>m</a:t>
            </a:r>
            <a:endParaRPr lang="zh-TW" altLang="en-US" sz="28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982133" y="1865376"/>
                <a:ext cx="7704667" cy="2862072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&gt;2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−2</m:t>
                        </m:r>
                      </m:e>
                    </m:d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&gt;2∙2∙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−4</m:t>
                        </m:r>
                      </m:e>
                    </m:d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sSup>
                      <m:sSupPr>
                        <m:ctrlP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−6</m:t>
                        </m:r>
                      </m:e>
                    </m:d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&gt;⋯⋯&gt;</m:t>
                    </m:r>
                    <m:groupChr>
                      <m:groupChrPr>
                        <m:chr m:val="⏟"/>
                        <m:ctrlP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2∙2∙2⋯⋯2</m:t>
                        </m:r>
                      </m:e>
                    </m:groupCh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(0)</m:t>
                    </m:r>
                  </m:oMath>
                </a14:m>
                <a:endParaRPr lang="en-US" altLang="zh-TW" dirty="0" smtClean="0"/>
              </a:p>
              <a:p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altLang="zh-TW" dirty="0" smtClean="0"/>
              </a:p>
              <a:p>
                <a:r>
                  <a:rPr lang="en-US" altLang="zh-TW" dirty="0" smtClean="0"/>
                  <a:t>Prove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altLang="zh-TW" i="1">
                        <a:latin typeface="Cambria Math" panose="02040503050406030204" pitchFamily="18" charset="0"/>
                      </a:rPr>
                      <m:t>&gt;</m:t>
                    </m:r>
                    <m:sSup>
                      <m:sSup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/2</m:t>
                        </m:r>
                      </m:sup>
                    </m:sSup>
                  </m:oMath>
                </a14:m>
                <a:r>
                  <a:rPr lang="zh-TW" altLang="en-US" dirty="0" smtClean="0"/>
                  <a:t> </a:t>
                </a:r>
                <a:r>
                  <a:rPr lang="en-US" altLang="zh-TW" dirty="0" smtClean="0"/>
                  <a:t>by induction</a:t>
                </a:r>
                <a:endParaRPr lang="zh-TW" altLang="en-US" dirty="0"/>
              </a:p>
            </p:txBody>
          </p:sp>
        </mc:Choice>
        <mc:Fallback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82133" y="1865376"/>
                <a:ext cx="7704667" cy="2862072"/>
              </a:xfrm>
              <a:blipFill rotWithShape="0">
                <a:blip r:embed="rId2"/>
                <a:stretch>
                  <a:fillRect l="-1978" t="-446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674899"/>
      </p:ext>
    </p:extLst>
  </p:cSld>
  <p:clrMapOvr>
    <a:masterClrMapping/>
  </p:clrMapOvr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機器人">
  <a:themeElements>
    <a:clrScheme name="機器人">
      <a:dk1>
        <a:sysClr val="windowText" lastClr="000000"/>
      </a:dk1>
      <a:lt1>
        <a:sysClr val="window" lastClr="FFFFFF"/>
      </a:lt1>
      <a:dk2>
        <a:srgbClr val="212121"/>
      </a:dk2>
      <a:lt2>
        <a:srgbClr val="EBEBEB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機器人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機器人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TM02900722[[fn=離子 (會議室)]]</Template>
  <TotalTime>250</TotalTime>
  <Words>567</Words>
  <Application>Microsoft Office PowerPoint</Application>
  <PresentationFormat>如螢幕大小 (4:3)</PresentationFormat>
  <Paragraphs>130</Paragraphs>
  <Slides>21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21</vt:i4>
      </vt:variant>
    </vt:vector>
  </HeadingPairs>
  <TitlesOfParts>
    <vt:vector size="31" baseType="lpstr">
      <vt:lpstr>新細明體</vt:lpstr>
      <vt:lpstr>Arial</vt:lpstr>
      <vt:lpstr>Calibri</vt:lpstr>
      <vt:lpstr>Calibri Light</vt:lpstr>
      <vt:lpstr>Cambria Math</vt:lpstr>
      <vt:lpstr>Corbel</vt:lpstr>
      <vt:lpstr>Symbol</vt:lpstr>
      <vt:lpstr>Wingdings 2</vt:lpstr>
      <vt:lpstr>HDOfficeLightV0</vt:lpstr>
      <vt:lpstr>機器人</vt:lpstr>
      <vt:lpstr>Algorithms: Efficiency, Analysis,  and Order</vt:lpstr>
      <vt:lpstr>Objectives</vt:lpstr>
      <vt:lpstr>Methodology</vt:lpstr>
      <vt:lpstr>Problem?</vt:lpstr>
      <vt:lpstr>Sequential Search vs Binary Search – Worst Case</vt:lpstr>
      <vt:lpstr>Fibonacci: Iterative vs Recursive</vt:lpstr>
      <vt:lpstr>Algorithms for computing nth Fibonacci term</vt:lpstr>
      <vt:lpstr>Recursion Tree for the 5th Fibonacci Term</vt:lpstr>
      <vt:lpstr>Time Complexity Analysis for Fibonacci Recursion Algorithm</vt:lpstr>
      <vt:lpstr>Comparison of Recursive and Iterative Solutions</vt:lpstr>
      <vt:lpstr>Complexity Analysis</vt:lpstr>
      <vt:lpstr>Complexity Analysis – Large n</vt:lpstr>
      <vt:lpstr>Order – Classes of Functions – Growth Rate</vt:lpstr>
      <vt:lpstr>Growth Rates of Common Complexity Functions</vt:lpstr>
      <vt:lpstr>Big O</vt:lpstr>
      <vt:lpstr>Omega</vt:lpstr>
      <vt:lpstr>Theta</vt:lpstr>
      <vt:lpstr>Big O, Omega, Theta</vt:lpstr>
      <vt:lpstr>o-notation</vt:lpstr>
      <vt:lpstr>o-notation</vt:lpstr>
      <vt:lpstr>Using a Limit to Determine Order</vt:lpstr>
    </vt:vector>
  </TitlesOfParts>
  <Company>Wilkes University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Algorithms: Efficiency, Analysis, and Order</dc:title>
  <dc:creator>Barbara Bracken</dc:creator>
  <cp:lastModifiedBy>wenlin828</cp:lastModifiedBy>
  <cp:revision>61</cp:revision>
  <dcterms:created xsi:type="dcterms:W3CDTF">2013-12-19T19:58:17Z</dcterms:created>
  <dcterms:modified xsi:type="dcterms:W3CDTF">2016-03-01T14:30:33Z</dcterms:modified>
</cp:coreProperties>
</file>